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8" r:id="rId4"/>
    <p:sldId id="269" r:id="rId5"/>
    <p:sldId id="271" r:id="rId6"/>
    <p:sldId id="280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75" r:id="rId15"/>
    <p:sldId id="302" r:id="rId16"/>
    <p:sldId id="299" r:id="rId17"/>
    <p:sldId id="300" r:id="rId18"/>
    <p:sldId id="273" r:id="rId19"/>
    <p:sldId id="277" r:id="rId20"/>
    <p:sldId id="281" r:id="rId21"/>
    <p:sldId id="297" r:id="rId22"/>
    <p:sldId id="278" r:id="rId23"/>
  </p:sldIdLst>
  <p:sldSz cx="9906000" cy="6858000" type="A4"/>
  <p:notesSz cx="9926638" cy="67976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B8BD"/>
    <a:srgbClr val="97ECF7"/>
    <a:srgbClr val="0742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C52266-EF58-426B-A167-A1F551491658}" v="18" dt="2024-05-09T14:55:34.0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F23901-BA6D-DE82-44BD-1702C7A784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092580-12B9-6C7B-3DCA-A98C2FDEA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B9201C-F4B8-106D-C151-201A1D07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F1BD6C-8504-659D-6A22-E23D1C7CF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51DD63-811D-CB28-A2D6-F5E7A4E8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04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39AA06-4255-7806-33E6-28AE2A8A4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E9BBA2-C41F-53FC-CC82-8D8501560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600F09-A133-8780-C510-08C3B027F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369B47-2801-CB8C-15D3-C51B0B5C4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EA23DE-5976-3186-66D0-DD450CB37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350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DDE78F6-F667-42FB-D2B5-2D3693486E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493C11-BA19-B4EB-FC73-3AC021B7BA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436466-63A7-8D3D-29F6-3614CAC90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C58831-6AC4-27BA-713E-DADA5A7E4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F6CAC1-CCE5-C2CF-0714-E071EC24F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868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37484D-C447-5429-8308-6CBAB9405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5375B2-D6AA-3744-EA61-9813BB81B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29E585-C11B-E0FD-30D9-23FAC20F9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C437B9-CCB0-D3A4-B8DD-0E66A4E44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86F293-E7B7-7034-A4A8-BD1EC7D5E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5114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434245-77BD-E74B-0E63-DB2B1CFAF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97C5C0-1D38-3B60-DB5C-BEC4FFD55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82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82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82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319056-0C57-7A5A-F859-497F488B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9170E4-093D-633C-4B16-B15E50A92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CA721D-2DBC-B4CD-1E0C-46AB4094F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5435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559C6-3BCA-CE9A-A22B-2382E60AD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D91A68-034D-A145-BE3A-82842CD112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45E6E2A-7C4A-4D1A-5098-47F6D99C4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9F2ADC-2633-9C1A-A157-360B03265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60F7E2-EB0F-3EAA-D92E-5397D850B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075857-8E8C-5CB8-8F41-F66058B1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7109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C36E2C-FE85-8337-20CE-E0F2D9511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EC02C0-A6AD-C50C-1572-D2F1E21C1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3DA0DC-334F-423C-EC62-31C58F5D4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57BA887-705F-2B44-F5EB-4F26CD63D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B9BAF8A-715C-B51A-A50F-44C399B93D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E2EBC5E-43BD-EABE-50F4-072225D29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B5A408E-0128-9585-CA20-BA8BBDA88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96099B4-5ECD-559F-3C05-DBAE21A9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014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5AAE5-E744-0942-401B-3E6406620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2AA3D11-41C8-A18C-4A90-5E323AB44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CC7C895-1AD6-68F3-07E0-6B1BCABFB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52DF50E-1EF3-17F4-C4D0-198A115BD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818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26E60A-8378-6538-AC6F-2D516776A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8CA9BC1-9BF2-5B04-B829-0B9223A78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7C2D7B1-B542-2EA4-91AD-BACA6A2A7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240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63188-A918-E156-10DD-D075B0248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AE410B-D4B8-FA56-AFB0-AC07D6273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7EFFD6B-9A1D-65D9-95D2-5789AA86E4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33BD5A-22D7-E066-F91F-DD99DFCA8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813494E-E871-7E63-175D-46938936A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A64B71-D37A-992E-48B8-7F467BD32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1629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710474-D843-1B19-145F-22C90888E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1D9FB4C-DDD9-70DC-3ADA-1ED523D3D9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855250-BC35-1729-89D9-1FD3E7A99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3CEA01-A773-5E1C-7A78-FC7832B99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6E90D1-0E91-5AF0-991F-C22C6BBBC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802169-D81D-71A1-0783-14A67B43C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852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8E8B7F0-D377-D233-196C-C207378F8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A69D64-8095-687F-FFB8-E68743A7A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DB6F7D-F189-B9D1-83CD-6ABECB5D49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87DCD4-FC34-400E-9B3D-BF0A02DA0B06}" type="datetimeFigureOut">
              <a:rPr lang="es-ES" smtClean="0"/>
              <a:t>10/05/2024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52447C-85CB-1AEC-BBF3-10CF92F27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925645-3348-02F6-30EB-0E035DF969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1624C2-13E5-43E0-A1DD-846F58C23C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042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ival.es/cooperacion-municipal/sites/default/files/cooperacion-municipal/MODELO%20III.D.pdf" TargetMode="External"/><Relationship Id="rId5" Type="http://schemas.openxmlformats.org/officeDocument/2006/relationships/hyperlink" Target="https://www.dival.es/cooperacion-municipal/sites/default/files/cooperacion-municipal/MODELO%20III.C.pdf" TargetMode="External"/><Relationship Id="rId4" Type="http://schemas.openxmlformats.org/officeDocument/2006/relationships/hyperlink" Target="https://www.dival.es/cooperacion-municipal/sites/default/files/cooperacion-municipal/MODELO%20III.B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www.dival.es/cooperacion-municipal/sites/default/files/cooperacion-municipal/MODELO%20III.F.pdf" TargetMode="External"/><Relationship Id="rId4" Type="http://schemas.openxmlformats.org/officeDocument/2006/relationships/hyperlink" Target="https://www.dival.es/cooperacion-municipal/sites/default/files/cooperacion-municipal/MODELO%20III.E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ival.es/" TargetMode="External"/><Relationship Id="rId5" Type="http://schemas.openxmlformats.org/officeDocument/2006/relationships/hyperlink" Target="mailto:dubtespi@dival.es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ival.es/cooperacion-municipal/sites/default/files/cooperacion-municipal/MODELO%20III.A.pdf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>
            <a:extLst>
              <a:ext uri="{FF2B5EF4-FFF2-40B4-BE49-F238E27FC236}">
                <a16:creationId xmlns:a16="http://schemas.microsoft.com/office/drawing/2014/main" id="{3F65ED8D-05B1-82F8-6DD4-1BF3E339F1BF}"/>
              </a:ext>
            </a:extLst>
          </p:cNvPr>
          <p:cNvGrpSpPr>
            <a:grpSpLocks/>
          </p:cNvGrpSpPr>
          <p:nvPr/>
        </p:nvGrpSpPr>
        <p:grpSpPr bwMode="auto">
          <a:xfrm>
            <a:off x="2" y="-1"/>
            <a:ext cx="5314604" cy="5290457"/>
            <a:chOff x="0" y="2552"/>
            <a:chExt cx="11740" cy="11848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0D3A98BF-F6C6-2FAB-8074-917EC06416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7" y="3920"/>
              <a:ext cx="10533" cy="10480"/>
            </a:xfrm>
            <a:custGeom>
              <a:avLst/>
              <a:gdLst>
                <a:gd name="T0" fmla="+- 0 11288 1207"/>
                <a:gd name="T1" fmla="*/ T0 w 10533"/>
                <a:gd name="T2" fmla="+- 0 3980 3920"/>
                <a:gd name="T3" fmla="*/ 3980 h 10480"/>
                <a:gd name="T4" fmla="+- 0 10733 1207"/>
                <a:gd name="T5" fmla="*/ T4 w 10533"/>
                <a:gd name="T6" fmla="+- 0 4080 3920"/>
                <a:gd name="T7" fmla="*/ 4080 h 10480"/>
                <a:gd name="T8" fmla="+- 0 9202 1207"/>
                <a:gd name="T9" fmla="*/ T8 w 10533"/>
                <a:gd name="T10" fmla="+- 0 4480 3920"/>
                <a:gd name="T11" fmla="*/ 4480 h 10480"/>
                <a:gd name="T12" fmla="+- 0 8759 1207"/>
                <a:gd name="T13" fmla="*/ T12 w 10533"/>
                <a:gd name="T14" fmla="+- 0 4640 3920"/>
                <a:gd name="T15" fmla="*/ 4640 h 10480"/>
                <a:gd name="T16" fmla="+- 0 8469 1207"/>
                <a:gd name="T17" fmla="*/ T16 w 10533"/>
                <a:gd name="T18" fmla="+- 0 4760 3920"/>
                <a:gd name="T19" fmla="*/ 4760 h 10480"/>
                <a:gd name="T20" fmla="+- 0 8111 1207"/>
                <a:gd name="T21" fmla="*/ T20 w 10533"/>
                <a:gd name="T22" fmla="+- 0 4920 3920"/>
                <a:gd name="T23" fmla="*/ 4920 h 10480"/>
                <a:gd name="T24" fmla="+- 0 7690 1207"/>
                <a:gd name="T25" fmla="*/ T24 w 10533"/>
                <a:gd name="T26" fmla="+- 0 5120 3920"/>
                <a:gd name="T27" fmla="*/ 5120 h 10480"/>
                <a:gd name="T28" fmla="+- 0 6549 1207"/>
                <a:gd name="T29" fmla="*/ T28 w 10533"/>
                <a:gd name="T30" fmla="+- 0 5780 3920"/>
                <a:gd name="T31" fmla="*/ 5780 h 10480"/>
                <a:gd name="T32" fmla="+- 0 5978 1207"/>
                <a:gd name="T33" fmla="*/ T32 w 10533"/>
                <a:gd name="T34" fmla="+- 0 6180 3920"/>
                <a:gd name="T35" fmla="*/ 6180 h 10480"/>
                <a:gd name="T36" fmla="+- 0 5612 1207"/>
                <a:gd name="T37" fmla="*/ T36 w 10533"/>
                <a:gd name="T38" fmla="+- 0 6460 3920"/>
                <a:gd name="T39" fmla="*/ 6460 h 10480"/>
                <a:gd name="T40" fmla="+- 0 5374 1207"/>
                <a:gd name="T41" fmla="*/ T40 w 10533"/>
                <a:gd name="T42" fmla="+- 0 6660 3920"/>
                <a:gd name="T43" fmla="*/ 6660 h 10480"/>
                <a:gd name="T44" fmla="+- 0 5141 1207"/>
                <a:gd name="T45" fmla="*/ T44 w 10533"/>
                <a:gd name="T46" fmla="+- 0 6860 3920"/>
                <a:gd name="T47" fmla="*/ 6860 h 10480"/>
                <a:gd name="T48" fmla="+- 0 4857 1207"/>
                <a:gd name="T49" fmla="*/ T48 w 10533"/>
                <a:gd name="T50" fmla="+- 0 7120 3920"/>
                <a:gd name="T51" fmla="*/ 7120 h 10480"/>
                <a:gd name="T52" fmla="+- 0 4528 1207"/>
                <a:gd name="T53" fmla="*/ T52 w 10533"/>
                <a:gd name="T54" fmla="+- 0 7460 3920"/>
                <a:gd name="T55" fmla="*/ 7460 h 10480"/>
                <a:gd name="T56" fmla="+- 0 4212 1207"/>
                <a:gd name="T57" fmla="*/ T56 w 10533"/>
                <a:gd name="T58" fmla="+- 0 7800 3920"/>
                <a:gd name="T59" fmla="*/ 7800 h 10480"/>
                <a:gd name="T60" fmla="+- 0 3859 1207"/>
                <a:gd name="T61" fmla="*/ T60 w 10533"/>
                <a:gd name="T62" fmla="+- 0 8200 3920"/>
                <a:gd name="T63" fmla="*/ 8200 h 10480"/>
                <a:gd name="T64" fmla="+- 0 3572 1207"/>
                <a:gd name="T65" fmla="*/ T64 w 10533"/>
                <a:gd name="T66" fmla="+- 0 8560 3920"/>
                <a:gd name="T67" fmla="*/ 8560 h 10480"/>
                <a:gd name="T68" fmla="+- 0 3388 1207"/>
                <a:gd name="T69" fmla="*/ T68 w 10533"/>
                <a:gd name="T70" fmla="+- 0 8820 3920"/>
                <a:gd name="T71" fmla="*/ 8820 h 10480"/>
                <a:gd name="T72" fmla="+- 0 3210 1207"/>
                <a:gd name="T73" fmla="*/ T72 w 10533"/>
                <a:gd name="T74" fmla="+- 0 9060 3920"/>
                <a:gd name="T75" fmla="*/ 9060 h 10480"/>
                <a:gd name="T76" fmla="+- 0 3039 1207"/>
                <a:gd name="T77" fmla="*/ T76 w 10533"/>
                <a:gd name="T78" fmla="+- 0 9320 3920"/>
                <a:gd name="T79" fmla="*/ 9320 h 10480"/>
                <a:gd name="T80" fmla="+- 0 2874 1207"/>
                <a:gd name="T81" fmla="*/ T80 w 10533"/>
                <a:gd name="T82" fmla="+- 0 9580 3920"/>
                <a:gd name="T83" fmla="*/ 9580 h 10480"/>
                <a:gd name="T84" fmla="+- 0 2716 1207"/>
                <a:gd name="T85" fmla="*/ T84 w 10533"/>
                <a:gd name="T86" fmla="+- 0 9860 3920"/>
                <a:gd name="T87" fmla="*/ 9860 h 10480"/>
                <a:gd name="T88" fmla="+- 0 2564 1207"/>
                <a:gd name="T89" fmla="*/ T88 w 10533"/>
                <a:gd name="T90" fmla="+- 0 10120 3920"/>
                <a:gd name="T91" fmla="*/ 10120 h 10480"/>
                <a:gd name="T92" fmla="+- 0 2420 1207"/>
                <a:gd name="T93" fmla="*/ T92 w 10533"/>
                <a:gd name="T94" fmla="+- 0 10400 3920"/>
                <a:gd name="T95" fmla="*/ 10400 h 10480"/>
                <a:gd name="T96" fmla="+- 0 2282 1207"/>
                <a:gd name="T97" fmla="*/ T96 w 10533"/>
                <a:gd name="T98" fmla="+- 0 10680 3920"/>
                <a:gd name="T99" fmla="*/ 10680 h 10480"/>
                <a:gd name="T100" fmla="+- 0 2152 1207"/>
                <a:gd name="T101" fmla="*/ T100 w 10533"/>
                <a:gd name="T102" fmla="+- 0 10960 3920"/>
                <a:gd name="T103" fmla="*/ 10960 h 10480"/>
                <a:gd name="T104" fmla="+- 0 2029 1207"/>
                <a:gd name="T105" fmla="*/ T104 w 10533"/>
                <a:gd name="T106" fmla="+- 0 11240 3920"/>
                <a:gd name="T107" fmla="*/ 11240 h 10480"/>
                <a:gd name="T108" fmla="+- 0 1913 1207"/>
                <a:gd name="T109" fmla="*/ T108 w 10533"/>
                <a:gd name="T110" fmla="+- 0 11540 3920"/>
                <a:gd name="T111" fmla="*/ 11540 h 10480"/>
                <a:gd name="T112" fmla="+- 0 1805 1207"/>
                <a:gd name="T113" fmla="*/ T112 w 10533"/>
                <a:gd name="T114" fmla="+- 0 11840 3920"/>
                <a:gd name="T115" fmla="*/ 11840 h 10480"/>
                <a:gd name="T116" fmla="+- 0 1704 1207"/>
                <a:gd name="T117" fmla="*/ T116 w 10533"/>
                <a:gd name="T118" fmla="+- 0 12140 3920"/>
                <a:gd name="T119" fmla="*/ 12140 h 10480"/>
                <a:gd name="T120" fmla="+- 0 1611 1207"/>
                <a:gd name="T121" fmla="*/ T120 w 10533"/>
                <a:gd name="T122" fmla="+- 0 12440 3920"/>
                <a:gd name="T123" fmla="*/ 12440 h 10480"/>
                <a:gd name="T124" fmla="+- 0 1525 1207"/>
                <a:gd name="T125" fmla="*/ T124 w 10533"/>
                <a:gd name="T126" fmla="+- 0 12740 3920"/>
                <a:gd name="T127" fmla="*/ 12740 h 10480"/>
                <a:gd name="T128" fmla="+- 0 1448 1207"/>
                <a:gd name="T129" fmla="*/ T128 w 10533"/>
                <a:gd name="T130" fmla="+- 0 13060 3920"/>
                <a:gd name="T131" fmla="*/ 13060 h 10480"/>
                <a:gd name="T132" fmla="+- 0 1379 1207"/>
                <a:gd name="T133" fmla="*/ T132 w 10533"/>
                <a:gd name="T134" fmla="+- 0 13360 3920"/>
                <a:gd name="T135" fmla="*/ 13360 h 10480"/>
                <a:gd name="T136" fmla="+- 0 1317 1207"/>
                <a:gd name="T137" fmla="*/ T136 w 10533"/>
                <a:gd name="T138" fmla="+- 0 13680 3920"/>
                <a:gd name="T139" fmla="*/ 13680 h 10480"/>
                <a:gd name="T140" fmla="+- 0 1264 1207"/>
                <a:gd name="T141" fmla="*/ T140 w 10533"/>
                <a:gd name="T142" fmla="+- 0 14000 3920"/>
                <a:gd name="T143" fmla="*/ 14000 h 10480"/>
                <a:gd name="T144" fmla="+- 0 1207 1207"/>
                <a:gd name="T145" fmla="*/ T144 w 10533"/>
                <a:gd name="T146" fmla="+- 0 14400 3920"/>
                <a:gd name="T147" fmla="*/ 14400 h 10480"/>
                <a:gd name="T148" fmla="+- 0 5130 1207"/>
                <a:gd name="T149" fmla="*/ T148 w 10533"/>
                <a:gd name="T150" fmla="+- 0 14140 3920"/>
                <a:gd name="T151" fmla="*/ 14140 h 10480"/>
                <a:gd name="T152" fmla="+- 0 5199 1207"/>
                <a:gd name="T153" fmla="*/ T152 w 10533"/>
                <a:gd name="T154" fmla="+- 0 13840 3920"/>
                <a:gd name="T155" fmla="*/ 13840 h 10480"/>
                <a:gd name="T156" fmla="+- 0 5279 1207"/>
                <a:gd name="T157" fmla="*/ T156 w 10533"/>
                <a:gd name="T158" fmla="+- 0 13540 3920"/>
                <a:gd name="T159" fmla="*/ 13540 h 10480"/>
                <a:gd name="T160" fmla="+- 0 5370 1207"/>
                <a:gd name="T161" fmla="*/ T160 w 10533"/>
                <a:gd name="T162" fmla="+- 0 13260 3920"/>
                <a:gd name="T163" fmla="*/ 13260 h 10480"/>
                <a:gd name="T164" fmla="+- 0 5471 1207"/>
                <a:gd name="T165" fmla="*/ T164 w 10533"/>
                <a:gd name="T166" fmla="+- 0 12980 3920"/>
                <a:gd name="T167" fmla="*/ 12980 h 10480"/>
                <a:gd name="T168" fmla="+- 0 5583 1207"/>
                <a:gd name="T169" fmla="*/ T168 w 10533"/>
                <a:gd name="T170" fmla="+- 0 12680 3920"/>
                <a:gd name="T171" fmla="*/ 12680 h 10480"/>
                <a:gd name="T172" fmla="+- 0 5705 1207"/>
                <a:gd name="T173" fmla="*/ T172 w 10533"/>
                <a:gd name="T174" fmla="+- 0 12420 3920"/>
                <a:gd name="T175" fmla="*/ 12420 h 10480"/>
                <a:gd name="T176" fmla="+- 0 5837 1207"/>
                <a:gd name="T177" fmla="*/ T176 w 10533"/>
                <a:gd name="T178" fmla="+- 0 12140 3920"/>
                <a:gd name="T179" fmla="*/ 12140 h 10480"/>
                <a:gd name="T180" fmla="+- 0 5979 1207"/>
                <a:gd name="T181" fmla="*/ T180 w 10533"/>
                <a:gd name="T182" fmla="+- 0 11880 3920"/>
                <a:gd name="T183" fmla="*/ 11880 h 10480"/>
                <a:gd name="T184" fmla="+- 0 6130 1207"/>
                <a:gd name="T185" fmla="*/ T184 w 10533"/>
                <a:gd name="T186" fmla="+- 0 11620 3920"/>
                <a:gd name="T187" fmla="*/ 11620 h 10480"/>
                <a:gd name="T188" fmla="+- 0 6290 1207"/>
                <a:gd name="T189" fmla="*/ T188 w 10533"/>
                <a:gd name="T190" fmla="+- 0 11360 3920"/>
                <a:gd name="T191" fmla="*/ 11360 h 10480"/>
                <a:gd name="T192" fmla="+- 0 6459 1207"/>
                <a:gd name="T193" fmla="*/ T192 w 10533"/>
                <a:gd name="T194" fmla="+- 0 11120 3920"/>
                <a:gd name="T195" fmla="*/ 11120 h 10480"/>
                <a:gd name="T196" fmla="+- 0 6637 1207"/>
                <a:gd name="T197" fmla="*/ T196 w 10533"/>
                <a:gd name="T198" fmla="+- 0 10880 3920"/>
                <a:gd name="T199" fmla="*/ 10880 h 10480"/>
                <a:gd name="T200" fmla="+- 0 6824 1207"/>
                <a:gd name="T201" fmla="*/ T200 w 10533"/>
                <a:gd name="T202" fmla="+- 0 10640 3920"/>
                <a:gd name="T203" fmla="*/ 10640 h 10480"/>
                <a:gd name="T204" fmla="+- 0 7018 1207"/>
                <a:gd name="T205" fmla="*/ T204 w 10533"/>
                <a:gd name="T206" fmla="+- 0 10420 3920"/>
                <a:gd name="T207" fmla="*/ 10420 h 10480"/>
                <a:gd name="T208" fmla="+- 0 7221 1207"/>
                <a:gd name="T209" fmla="*/ T208 w 10533"/>
                <a:gd name="T210" fmla="+- 0 10200 3920"/>
                <a:gd name="T211" fmla="*/ 10200 h 10480"/>
                <a:gd name="T212" fmla="+- 0 7485 1207"/>
                <a:gd name="T213" fmla="*/ T212 w 10533"/>
                <a:gd name="T214" fmla="+- 0 9920 3920"/>
                <a:gd name="T215" fmla="*/ 9920 h 10480"/>
                <a:gd name="T216" fmla="+- 0 7705 1207"/>
                <a:gd name="T217" fmla="*/ T216 w 10533"/>
                <a:gd name="T218" fmla="+- 0 9720 3920"/>
                <a:gd name="T219" fmla="*/ 9720 h 10480"/>
                <a:gd name="T220" fmla="+- 0 7990 1207"/>
                <a:gd name="T221" fmla="*/ T220 w 10533"/>
                <a:gd name="T222" fmla="+- 0 9480 3920"/>
                <a:gd name="T223" fmla="*/ 9480 h 10480"/>
                <a:gd name="T224" fmla="+- 0 8408 1207"/>
                <a:gd name="T225" fmla="*/ T224 w 10533"/>
                <a:gd name="T226" fmla="+- 0 9160 3920"/>
                <a:gd name="T227" fmla="*/ 9160 h 10480"/>
                <a:gd name="T228" fmla="+- 0 9235 1207"/>
                <a:gd name="T229" fmla="*/ T228 w 10533"/>
                <a:gd name="T230" fmla="+- 0 8660 3920"/>
                <a:gd name="T231" fmla="*/ 8660 h 10480"/>
                <a:gd name="T232" fmla="+- 0 9705 1207"/>
                <a:gd name="T233" fmla="*/ T232 w 10533"/>
                <a:gd name="T234" fmla="+- 0 8420 3920"/>
                <a:gd name="T235" fmla="*/ 8420 h 10480"/>
                <a:gd name="T236" fmla="+- 0 9982 1207"/>
                <a:gd name="T237" fmla="*/ T236 w 10533"/>
                <a:gd name="T238" fmla="+- 0 8300 3920"/>
                <a:gd name="T239" fmla="*/ 8300 h 10480"/>
                <a:gd name="T240" fmla="+- 0 10335 1207"/>
                <a:gd name="T241" fmla="*/ T240 w 10533"/>
                <a:gd name="T242" fmla="+- 0 8160 3920"/>
                <a:gd name="T243" fmla="*/ 8160 h 10480"/>
                <a:gd name="T244" fmla="+- 0 11211 1207"/>
                <a:gd name="T245" fmla="*/ T244 w 10533"/>
                <a:gd name="T246" fmla="+- 0 7880 3920"/>
                <a:gd name="T247" fmla="*/ 7880 h 10480"/>
                <a:gd name="T248" fmla="+- 0 11740 1207"/>
                <a:gd name="T249" fmla="*/ T248 w 10533"/>
                <a:gd name="T250" fmla="+- 0 3920 3920"/>
                <a:gd name="T251" fmla="*/ 3920 h 104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  <a:cxn ang="0">
                  <a:pos x="T233" y="T235"/>
                </a:cxn>
                <a:cxn ang="0">
                  <a:pos x="T237" y="T239"/>
                </a:cxn>
                <a:cxn ang="0">
                  <a:pos x="T241" y="T243"/>
                </a:cxn>
                <a:cxn ang="0">
                  <a:pos x="T245" y="T247"/>
                </a:cxn>
                <a:cxn ang="0">
                  <a:pos x="T249" y="T251"/>
                </a:cxn>
              </a:cxnLst>
              <a:rect l="0" t="0" r="r" b="b"/>
              <a:pathLst>
                <a:path w="10533" h="10480">
                  <a:moveTo>
                    <a:pt x="10533" y="0"/>
                  </a:moveTo>
                  <a:lnTo>
                    <a:pt x="10321" y="20"/>
                  </a:lnTo>
                  <a:lnTo>
                    <a:pt x="10241" y="20"/>
                  </a:lnTo>
                  <a:lnTo>
                    <a:pt x="10081" y="60"/>
                  </a:lnTo>
                  <a:lnTo>
                    <a:pt x="10001" y="60"/>
                  </a:lnTo>
                  <a:lnTo>
                    <a:pt x="9842" y="100"/>
                  </a:lnTo>
                  <a:lnTo>
                    <a:pt x="9763" y="100"/>
                  </a:lnTo>
                  <a:lnTo>
                    <a:pt x="9526" y="160"/>
                  </a:lnTo>
                  <a:lnTo>
                    <a:pt x="9448" y="160"/>
                  </a:lnTo>
                  <a:lnTo>
                    <a:pt x="8295" y="460"/>
                  </a:lnTo>
                  <a:lnTo>
                    <a:pt x="8219" y="500"/>
                  </a:lnTo>
                  <a:lnTo>
                    <a:pt x="7995" y="560"/>
                  </a:lnTo>
                  <a:lnTo>
                    <a:pt x="7921" y="600"/>
                  </a:lnTo>
                  <a:lnTo>
                    <a:pt x="7772" y="640"/>
                  </a:lnTo>
                  <a:lnTo>
                    <a:pt x="7699" y="680"/>
                  </a:lnTo>
                  <a:lnTo>
                    <a:pt x="7552" y="720"/>
                  </a:lnTo>
                  <a:lnTo>
                    <a:pt x="7479" y="760"/>
                  </a:lnTo>
                  <a:lnTo>
                    <a:pt x="7406" y="780"/>
                  </a:lnTo>
                  <a:lnTo>
                    <a:pt x="7334" y="820"/>
                  </a:lnTo>
                  <a:lnTo>
                    <a:pt x="7262" y="840"/>
                  </a:lnTo>
                  <a:lnTo>
                    <a:pt x="7190" y="880"/>
                  </a:lnTo>
                  <a:lnTo>
                    <a:pt x="7118" y="900"/>
                  </a:lnTo>
                  <a:lnTo>
                    <a:pt x="6975" y="980"/>
                  </a:lnTo>
                  <a:lnTo>
                    <a:pt x="6904" y="1000"/>
                  </a:lnTo>
                  <a:lnTo>
                    <a:pt x="6762" y="1080"/>
                  </a:lnTo>
                  <a:lnTo>
                    <a:pt x="6692" y="1100"/>
                  </a:lnTo>
                  <a:lnTo>
                    <a:pt x="6552" y="1180"/>
                  </a:lnTo>
                  <a:lnTo>
                    <a:pt x="6483" y="1200"/>
                  </a:lnTo>
                  <a:lnTo>
                    <a:pt x="6207" y="1360"/>
                  </a:lnTo>
                  <a:lnTo>
                    <a:pt x="6139" y="1380"/>
                  </a:lnTo>
                  <a:lnTo>
                    <a:pt x="5802" y="1580"/>
                  </a:lnTo>
                  <a:lnTo>
                    <a:pt x="5342" y="1860"/>
                  </a:lnTo>
                  <a:lnTo>
                    <a:pt x="5277" y="1920"/>
                  </a:lnTo>
                  <a:lnTo>
                    <a:pt x="5022" y="2080"/>
                  </a:lnTo>
                  <a:lnTo>
                    <a:pt x="4959" y="2140"/>
                  </a:lnTo>
                  <a:lnTo>
                    <a:pt x="4771" y="2260"/>
                  </a:lnTo>
                  <a:lnTo>
                    <a:pt x="4709" y="2320"/>
                  </a:lnTo>
                  <a:lnTo>
                    <a:pt x="4587" y="2400"/>
                  </a:lnTo>
                  <a:lnTo>
                    <a:pt x="4526" y="2460"/>
                  </a:lnTo>
                  <a:lnTo>
                    <a:pt x="4405" y="2540"/>
                  </a:lnTo>
                  <a:lnTo>
                    <a:pt x="4345" y="2600"/>
                  </a:lnTo>
                  <a:lnTo>
                    <a:pt x="4285" y="2640"/>
                  </a:lnTo>
                  <a:lnTo>
                    <a:pt x="4226" y="2700"/>
                  </a:lnTo>
                  <a:lnTo>
                    <a:pt x="4167" y="2740"/>
                  </a:lnTo>
                  <a:lnTo>
                    <a:pt x="4108" y="2800"/>
                  </a:lnTo>
                  <a:lnTo>
                    <a:pt x="4050" y="2840"/>
                  </a:lnTo>
                  <a:lnTo>
                    <a:pt x="3992" y="2900"/>
                  </a:lnTo>
                  <a:lnTo>
                    <a:pt x="3934" y="2940"/>
                  </a:lnTo>
                  <a:lnTo>
                    <a:pt x="3819" y="3060"/>
                  </a:lnTo>
                  <a:lnTo>
                    <a:pt x="3763" y="3100"/>
                  </a:lnTo>
                  <a:lnTo>
                    <a:pt x="3706" y="3160"/>
                  </a:lnTo>
                  <a:lnTo>
                    <a:pt x="3650" y="3200"/>
                  </a:lnTo>
                  <a:lnTo>
                    <a:pt x="3539" y="3320"/>
                  </a:lnTo>
                  <a:lnTo>
                    <a:pt x="3484" y="3360"/>
                  </a:lnTo>
                  <a:lnTo>
                    <a:pt x="3429" y="3420"/>
                  </a:lnTo>
                  <a:lnTo>
                    <a:pt x="3321" y="3540"/>
                  </a:lnTo>
                  <a:lnTo>
                    <a:pt x="3268" y="3580"/>
                  </a:lnTo>
                  <a:lnTo>
                    <a:pt x="3214" y="3640"/>
                  </a:lnTo>
                  <a:lnTo>
                    <a:pt x="3109" y="3760"/>
                  </a:lnTo>
                  <a:lnTo>
                    <a:pt x="3005" y="3880"/>
                  </a:lnTo>
                  <a:lnTo>
                    <a:pt x="2953" y="3920"/>
                  </a:lnTo>
                  <a:lnTo>
                    <a:pt x="2851" y="4040"/>
                  </a:lnTo>
                  <a:lnTo>
                    <a:pt x="2751" y="4160"/>
                  </a:lnTo>
                  <a:lnTo>
                    <a:pt x="2652" y="4280"/>
                  </a:lnTo>
                  <a:lnTo>
                    <a:pt x="2555" y="4400"/>
                  </a:lnTo>
                  <a:lnTo>
                    <a:pt x="2459" y="4520"/>
                  </a:lnTo>
                  <a:lnTo>
                    <a:pt x="2412" y="4580"/>
                  </a:lnTo>
                  <a:lnTo>
                    <a:pt x="2365" y="4640"/>
                  </a:lnTo>
                  <a:lnTo>
                    <a:pt x="2318" y="4700"/>
                  </a:lnTo>
                  <a:lnTo>
                    <a:pt x="2272" y="4760"/>
                  </a:lnTo>
                  <a:lnTo>
                    <a:pt x="2226" y="4820"/>
                  </a:lnTo>
                  <a:lnTo>
                    <a:pt x="2181" y="4900"/>
                  </a:lnTo>
                  <a:lnTo>
                    <a:pt x="2136" y="4960"/>
                  </a:lnTo>
                  <a:lnTo>
                    <a:pt x="2091" y="5020"/>
                  </a:lnTo>
                  <a:lnTo>
                    <a:pt x="2047" y="5080"/>
                  </a:lnTo>
                  <a:lnTo>
                    <a:pt x="2003" y="5140"/>
                  </a:lnTo>
                  <a:lnTo>
                    <a:pt x="1959" y="5200"/>
                  </a:lnTo>
                  <a:lnTo>
                    <a:pt x="1916" y="5280"/>
                  </a:lnTo>
                  <a:lnTo>
                    <a:pt x="1874" y="5340"/>
                  </a:lnTo>
                  <a:lnTo>
                    <a:pt x="1832" y="5400"/>
                  </a:lnTo>
                  <a:lnTo>
                    <a:pt x="1790" y="5460"/>
                  </a:lnTo>
                  <a:lnTo>
                    <a:pt x="1748" y="5540"/>
                  </a:lnTo>
                  <a:lnTo>
                    <a:pt x="1707" y="5600"/>
                  </a:lnTo>
                  <a:lnTo>
                    <a:pt x="1667" y="5660"/>
                  </a:lnTo>
                  <a:lnTo>
                    <a:pt x="1627" y="5740"/>
                  </a:lnTo>
                  <a:lnTo>
                    <a:pt x="1587" y="5800"/>
                  </a:lnTo>
                  <a:lnTo>
                    <a:pt x="1548" y="5860"/>
                  </a:lnTo>
                  <a:lnTo>
                    <a:pt x="1509" y="5940"/>
                  </a:lnTo>
                  <a:lnTo>
                    <a:pt x="1470" y="6000"/>
                  </a:lnTo>
                  <a:lnTo>
                    <a:pt x="1432" y="6060"/>
                  </a:lnTo>
                  <a:lnTo>
                    <a:pt x="1395" y="6140"/>
                  </a:lnTo>
                  <a:lnTo>
                    <a:pt x="1357" y="6200"/>
                  </a:lnTo>
                  <a:lnTo>
                    <a:pt x="1321" y="6280"/>
                  </a:lnTo>
                  <a:lnTo>
                    <a:pt x="1284" y="6340"/>
                  </a:lnTo>
                  <a:lnTo>
                    <a:pt x="1248" y="6400"/>
                  </a:lnTo>
                  <a:lnTo>
                    <a:pt x="1213" y="6480"/>
                  </a:lnTo>
                  <a:lnTo>
                    <a:pt x="1178" y="6540"/>
                  </a:lnTo>
                  <a:lnTo>
                    <a:pt x="1143" y="6620"/>
                  </a:lnTo>
                  <a:lnTo>
                    <a:pt x="1109" y="6680"/>
                  </a:lnTo>
                  <a:lnTo>
                    <a:pt x="1075" y="6760"/>
                  </a:lnTo>
                  <a:lnTo>
                    <a:pt x="1042" y="6820"/>
                  </a:lnTo>
                  <a:lnTo>
                    <a:pt x="1009" y="6900"/>
                  </a:lnTo>
                  <a:lnTo>
                    <a:pt x="977" y="6960"/>
                  </a:lnTo>
                  <a:lnTo>
                    <a:pt x="945" y="7040"/>
                  </a:lnTo>
                  <a:lnTo>
                    <a:pt x="914" y="7120"/>
                  </a:lnTo>
                  <a:lnTo>
                    <a:pt x="883" y="7180"/>
                  </a:lnTo>
                  <a:lnTo>
                    <a:pt x="852" y="7260"/>
                  </a:lnTo>
                  <a:lnTo>
                    <a:pt x="822" y="7320"/>
                  </a:lnTo>
                  <a:lnTo>
                    <a:pt x="792" y="7400"/>
                  </a:lnTo>
                  <a:lnTo>
                    <a:pt x="763" y="7480"/>
                  </a:lnTo>
                  <a:lnTo>
                    <a:pt x="734" y="7540"/>
                  </a:lnTo>
                  <a:lnTo>
                    <a:pt x="706" y="7620"/>
                  </a:lnTo>
                  <a:lnTo>
                    <a:pt x="678" y="7700"/>
                  </a:lnTo>
                  <a:lnTo>
                    <a:pt x="651" y="7760"/>
                  </a:lnTo>
                  <a:lnTo>
                    <a:pt x="624" y="7840"/>
                  </a:lnTo>
                  <a:lnTo>
                    <a:pt x="598" y="7920"/>
                  </a:lnTo>
                  <a:lnTo>
                    <a:pt x="572" y="7980"/>
                  </a:lnTo>
                  <a:lnTo>
                    <a:pt x="546" y="8060"/>
                  </a:lnTo>
                  <a:lnTo>
                    <a:pt x="521" y="8140"/>
                  </a:lnTo>
                  <a:lnTo>
                    <a:pt x="497" y="8220"/>
                  </a:lnTo>
                  <a:lnTo>
                    <a:pt x="473" y="8280"/>
                  </a:lnTo>
                  <a:lnTo>
                    <a:pt x="449" y="8360"/>
                  </a:lnTo>
                  <a:lnTo>
                    <a:pt x="426" y="8440"/>
                  </a:lnTo>
                  <a:lnTo>
                    <a:pt x="404" y="8520"/>
                  </a:lnTo>
                  <a:lnTo>
                    <a:pt x="382" y="8600"/>
                  </a:lnTo>
                  <a:lnTo>
                    <a:pt x="360" y="8660"/>
                  </a:lnTo>
                  <a:lnTo>
                    <a:pt x="339" y="8740"/>
                  </a:lnTo>
                  <a:lnTo>
                    <a:pt x="318" y="8820"/>
                  </a:lnTo>
                  <a:lnTo>
                    <a:pt x="298" y="8900"/>
                  </a:lnTo>
                  <a:lnTo>
                    <a:pt x="279" y="8980"/>
                  </a:lnTo>
                  <a:lnTo>
                    <a:pt x="260" y="9060"/>
                  </a:lnTo>
                  <a:lnTo>
                    <a:pt x="241" y="9140"/>
                  </a:lnTo>
                  <a:lnTo>
                    <a:pt x="223" y="9200"/>
                  </a:lnTo>
                  <a:lnTo>
                    <a:pt x="205" y="9280"/>
                  </a:lnTo>
                  <a:lnTo>
                    <a:pt x="188" y="9360"/>
                  </a:lnTo>
                  <a:lnTo>
                    <a:pt x="172" y="9440"/>
                  </a:lnTo>
                  <a:lnTo>
                    <a:pt x="156" y="9520"/>
                  </a:lnTo>
                  <a:lnTo>
                    <a:pt x="140" y="9600"/>
                  </a:lnTo>
                  <a:lnTo>
                    <a:pt x="125" y="9680"/>
                  </a:lnTo>
                  <a:lnTo>
                    <a:pt x="110" y="9760"/>
                  </a:lnTo>
                  <a:lnTo>
                    <a:pt x="96" y="9840"/>
                  </a:lnTo>
                  <a:lnTo>
                    <a:pt x="83" y="9920"/>
                  </a:lnTo>
                  <a:lnTo>
                    <a:pt x="70" y="10000"/>
                  </a:lnTo>
                  <a:lnTo>
                    <a:pt x="57" y="10080"/>
                  </a:lnTo>
                  <a:lnTo>
                    <a:pt x="46" y="10160"/>
                  </a:lnTo>
                  <a:lnTo>
                    <a:pt x="34" y="10240"/>
                  </a:lnTo>
                  <a:lnTo>
                    <a:pt x="23" y="10320"/>
                  </a:lnTo>
                  <a:lnTo>
                    <a:pt x="0" y="10480"/>
                  </a:lnTo>
                  <a:lnTo>
                    <a:pt x="3871" y="10480"/>
                  </a:lnTo>
                  <a:lnTo>
                    <a:pt x="3893" y="10380"/>
                  </a:lnTo>
                  <a:lnTo>
                    <a:pt x="3908" y="10300"/>
                  </a:lnTo>
                  <a:lnTo>
                    <a:pt x="3923" y="10220"/>
                  </a:lnTo>
                  <a:lnTo>
                    <a:pt x="3939" y="10140"/>
                  </a:lnTo>
                  <a:lnTo>
                    <a:pt x="3956" y="10080"/>
                  </a:lnTo>
                  <a:lnTo>
                    <a:pt x="3974" y="10000"/>
                  </a:lnTo>
                  <a:lnTo>
                    <a:pt x="3992" y="9920"/>
                  </a:lnTo>
                  <a:lnTo>
                    <a:pt x="4011" y="9860"/>
                  </a:lnTo>
                  <a:lnTo>
                    <a:pt x="4030" y="9780"/>
                  </a:lnTo>
                  <a:lnTo>
                    <a:pt x="4051" y="9700"/>
                  </a:lnTo>
                  <a:lnTo>
                    <a:pt x="4072" y="9620"/>
                  </a:lnTo>
                  <a:lnTo>
                    <a:pt x="4093" y="9560"/>
                  </a:lnTo>
                  <a:lnTo>
                    <a:pt x="4116" y="9480"/>
                  </a:lnTo>
                  <a:lnTo>
                    <a:pt x="4139" y="9420"/>
                  </a:lnTo>
                  <a:lnTo>
                    <a:pt x="4163" y="9340"/>
                  </a:lnTo>
                  <a:lnTo>
                    <a:pt x="4187" y="9260"/>
                  </a:lnTo>
                  <a:lnTo>
                    <a:pt x="4212" y="9200"/>
                  </a:lnTo>
                  <a:lnTo>
                    <a:pt x="4238" y="9120"/>
                  </a:lnTo>
                  <a:lnTo>
                    <a:pt x="4264" y="9060"/>
                  </a:lnTo>
                  <a:lnTo>
                    <a:pt x="4291" y="8980"/>
                  </a:lnTo>
                  <a:lnTo>
                    <a:pt x="4319" y="8920"/>
                  </a:lnTo>
                  <a:lnTo>
                    <a:pt x="4347" y="8840"/>
                  </a:lnTo>
                  <a:lnTo>
                    <a:pt x="4376" y="8760"/>
                  </a:lnTo>
                  <a:lnTo>
                    <a:pt x="4405" y="8700"/>
                  </a:lnTo>
                  <a:lnTo>
                    <a:pt x="4436" y="8640"/>
                  </a:lnTo>
                  <a:lnTo>
                    <a:pt x="4466" y="8560"/>
                  </a:lnTo>
                  <a:lnTo>
                    <a:pt x="4498" y="8500"/>
                  </a:lnTo>
                  <a:lnTo>
                    <a:pt x="4530" y="8420"/>
                  </a:lnTo>
                  <a:lnTo>
                    <a:pt x="4563" y="8360"/>
                  </a:lnTo>
                  <a:lnTo>
                    <a:pt x="4596" y="8280"/>
                  </a:lnTo>
                  <a:lnTo>
                    <a:pt x="4630" y="8220"/>
                  </a:lnTo>
                  <a:lnTo>
                    <a:pt x="4664" y="8160"/>
                  </a:lnTo>
                  <a:lnTo>
                    <a:pt x="4700" y="8080"/>
                  </a:lnTo>
                  <a:lnTo>
                    <a:pt x="4735" y="8020"/>
                  </a:lnTo>
                  <a:lnTo>
                    <a:pt x="4772" y="7960"/>
                  </a:lnTo>
                  <a:lnTo>
                    <a:pt x="4808" y="7900"/>
                  </a:lnTo>
                  <a:lnTo>
                    <a:pt x="4846" y="7820"/>
                  </a:lnTo>
                  <a:lnTo>
                    <a:pt x="4884" y="7760"/>
                  </a:lnTo>
                  <a:lnTo>
                    <a:pt x="4923" y="7700"/>
                  </a:lnTo>
                  <a:lnTo>
                    <a:pt x="4962" y="7640"/>
                  </a:lnTo>
                  <a:lnTo>
                    <a:pt x="5002" y="7560"/>
                  </a:lnTo>
                  <a:lnTo>
                    <a:pt x="5042" y="7500"/>
                  </a:lnTo>
                  <a:lnTo>
                    <a:pt x="5083" y="7440"/>
                  </a:lnTo>
                  <a:lnTo>
                    <a:pt x="5124" y="7380"/>
                  </a:lnTo>
                  <a:lnTo>
                    <a:pt x="5166" y="7320"/>
                  </a:lnTo>
                  <a:lnTo>
                    <a:pt x="5209" y="7260"/>
                  </a:lnTo>
                  <a:lnTo>
                    <a:pt x="5252" y="7200"/>
                  </a:lnTo>
                  <a:lnTo>
                    <a:pt x="5296" y="7140"/>
                  </a:lnTo>
                  <a:lnTo>
                    <a:pt x="5340" y="7080"/>
                  </a:lnTo>
                  <a:lnTo>
                    <a:pt x="5385" y="7020"/>
                  </a:lnTo>
                  <a:lnTo>
                    <a:pt x="5430" y="6960"/>
                  </a:lnTo>
                  <a:lnTo>
                    <a:pt x="5476" y="6900"/>
                  </a:lnTo>
                  <a:lnTo>
                    <a:pt x="5522" y="6840"/>
                  </a:lnTo>
                  <a:lnTo>
                    <a:pt x="5569" y="6780"/>
                  </a:lnTo>
                  <a:lnTo>
                    <a:pt x="5617" y="6720"/>
                  </a:lnTo>
                  <a:lnTo>
                    <a:pt x="5665" y="6660"/>
                  </a:lnTo>
                  <a:lnTo>
                    <a:pt x="5713" y="6600"/>
                  </a:lnTo>
                  <a:lnTo>
                    <a:pt x="5762" y="6540"/>
                  </a:lnTo>
                  <a:lnTo>
                    <a:pt x="5811" y="6500"/>
                  </a:lnTo>
                  <a:lnTo>
                    <a:pt x="5861" y="6440"/>
                  </a:lnTo>
                  <a:lnTo>
                    <a:pt x="5912" y="6380"/>
                  </a:lnTo>
                  <a:lnTo>
                    <a:pt x="5963" y="6320"/>
                  </a:lnTo>
                  <a:lnTo>
                    <a:pt x="6014" y="6280"/>
                  </a:lnTo>
                  <a:lnTo>
                    <a:pt x="6066" y="6220"/>
                  </a:lnTo>
                  <a:lnTo>
                    <a:pt x="6118" y="6160"/>
                  </a:lnTo>
                  <a:lnTo>
                    <a:pt x="6171" y="6120"/>
                  </a:lnTo>
                  <a:lnTo>
                    <a:pt x="6278" y="6000"/>
                  </a:lnTo>
                  <a:lnTo>
                    <a:pt x="6333" y="5960"/>
                  </a:lnTo>
                  <a:lnTo>
                    <a:pt x="6388" y="5900"/>
                  </a:lnTo>
                  <a:lnTo>
                    <a:pt x="6443" y="5860"/>
                  </a:lnTo>
                  <a:lnTo>
                    <a:pt x="6498" y="5800"/>
                  </a:lnTo>
                  <a:lnTo>
                    <a:pt x="6555" y="5760"/>
                  </a:lnTo>
                  <a:lnTo>
                    <a:pt x="6611" y="5700"/>
                  </a:lnTo>
                  <a:lnTo>
                    <a:pt x="6726" y="5620"/>
                  </a:lnTo>
                  <a:lnTo>
                    <a:pt x="6783" y="5560"/>
                  </a:lnTo>
                  <a:lnTo>
                    <a:pt x="6901" y="5480"/>
                  </a:lnTo>
                  <a:lnTo>
                    <a:pt x="6960" y="5420"/>
                  </a:lnTo>
                  <a:lnTo>
                    <a:pt x="7140" y="5300"/>
                  </a:lnTo>
                  <a:lnTo>
                    <a:pt x="7201" y="5240"/>
                  </a:lnTo>
                  <a:lnTo>
                    <a:pt x="7448" y="5080"/>
                  </a:lnTo>
                  <a:lnTo>
                    <a:pt x="7766" y="4880"/>
                  </a:lnTo>
                  <a:lnTo>
                    <a:pt x="7962" y="4760"/>
                  </a:lnTo>
                  <a:lnTo>
                    <a:pt x="8028" y="4740"/>
                  </a:lnTo>
                  <a:lnTo>
                    <a:pt x="8227" y="4620"/>
                  </a:lnTo>
                  <a:lnTo>
                    <a:pt x="8295" y="4600"/>
                  </a:lnTo>
                  <a:lnTo>
                    <a:pt x="8430" y="4520"/>
                  </a:lnTo>
                  <a:lnTo>
                    <a:pt x="8498" y="4500"/>
                  </a:lnTo>
                  <a:lnTo>
                    <a:pt x="8567" y="4460"/>
                  </a:lnTo>
                  <a:lnTo>
                    <a:pt x="8636" y="4440"/>
                  </a:lnTo>
                  <a:lnTo>
                    <a:pt x="8705" y="4400"/>
                  </a:lnTo>
                  <a:lnTo>
                    <a:pt x="8775" y="4380"/>
                  </a:lnTo>
                  <a:lnTo>
                    <a:pt x="8845" y="4340"/>
                  </a:lnTo>
                  <a:lnTo>
                    <a:pt x="8915" y="4320"/>
                  </a:lnTo>
                  <a:lnTo>
                    <a:pt x="8986" y="4280"/>
                  </a:lnTo>
                  <a:lnTo>
                    <a:pt x="9128" y="4240"/>
                  </a:lnTo>
                  <a:lnTo>
                    <a:pt x="9199" y="4200"/>
                  </a:lnTo>
                  <a:lnTo>
                    <a:pt x="9488" y="4120"/>
                  </a:lnTo>
                  <a:lnTo>
                    <a:pt x="9561" y="4080"/>
                  </a:lnTo>
                  <a:lnTo>
                    <a:pt x="10004" y="3960"/>
                  </a:lnTo>
                  <a:lnTo>
                    <a:pt x="10079" y="3960"/>
                  </a:lnTo>
                  <a:lnTo>
                    <a:pt x="10380" y="3880"/>
                  </a:lnTo>
                  <a:lnTo>
                    <a:pt x="10533" y="3860"/>
                  </a:lnTo>
                  <a:lnTo>
                    <a:pt x="10533" y="0"/>
                  </a:lnTo>
                  <a:close/>
                </a:path>
              </a:pathLst>
            </a:custGeom>
            <a:solidFill>
              <a:srgbClr val="0065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s-ES" sz="1463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F05B1DAF-421E-D3D2-AC00-1ED6EE801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552"/>
              <a:ext cx="4858" cy="8322"/>
            </a:xfrm>
            <a:custGeom>
              <a:avLst/>
              <a:gdLst>
                <a:gd name="T0" fmla="*/ 960 w 4858"/>
                <a:gd name="T1" fmla="+- 0 2705 2553"/>
                <a:gd name="T2" fmla="*/ 2705 h 8322"/>
                <a:gd name="T3" fmla="*/ 911 w 4858"/>
                <a:gd name="T4" fmla="+- 0 2944 2553"/>
                <a:gd name="T5" fmla="*/ 2944 h 8322"/>
                <a:gd name="T6" fmla="*/ 855 w 4858"/>
                <a:gd name="T7" fmla="+- 0 3181 2553"/>
                <a:gd name="T8" fmla="*/ 3181 h 8322"/>
                <a:gd name="T9" fmla="*/ 792 w 4858"/>
                <a:gd name="T10" fmla="+- 0 3415 2553"/>
                <a:gd name="T11" fmla="*/ 3415 h 8322"/>
                <a:gd name="T12" fmla="*/ 722 w 4858"/>
                <a:gd name="T13" fmla="+- 0 3647 2553"/>
                <a:gd name="T14" fmla="*/ 3647 h 8322"/>
                <a:gd name="T15" fmla="*/ 645 w 4858"/>
                <a:gd name="T16" fmla="+- 0 3875 2553"/>
                <a:gd name="T17" fmla="*/ 3875 h 8322"/>
                <a:gd name="T18" fmla="*/ 561 w 4858"/>
                <a:gd name="T19" fmla="+- 0 4101 2553"/>
                <a:gd name="T20" fmla="*/ 4101 h 8322"/>
                <a:gd name="T21" fmla="*/ 472 w 4858"/>
                <a:gd name="T22" fmla="+- 0 4323 2553"/>
                <a:gd name="T23" fmla="*/ 4323 h 8322"/>
                <a:gd name="T24" fmla="*/ 375 w 4858"/>
                <a:gd name="T25" fmla="+- 0 4543 2553"/>
                <a:gd name="T26" fmla="*/ 4543 h 8322"/>
                <a:gd name="T27" fmla="*/ 273 w 4858"/>
                <a:gd name="T28" fmla="+- 0 4759 2553"/>
                <a:gd name="T29" fmla="*/ 4759 h 8322"/>
                <a:gd name="T30" fmla="*/ 164 w 4858"/>
                <a:gd name="T31" fmla="+- 0 4971 2553"/>
                <a:gd name="T32" fmla="*/ 4971 h 8322"/>
                <a:gd name="T33" fmla="*/ 50 w 4858"/>
                <a:gd name="T34" fmla="+- 0 5180 2553"/>
                <a:gd name="T35" fmla="*/ 5180 h 8322"/>
                <a:gd name="T36" fmla="*/ 0 w 4858"/>
                <a:gd name="T37" fmla="+- 0 10874 2553"/>
                <a:gd name="T38" fmla="*/ 10874 h 8322"/>
                <a:gd name="T39" fmla="*/ 265 w 4858"/>
                <a:gd name="T40" fmla="+- 0 10675 2553"/>
                <a:gd name="T41" fmla="*/ 10675 h 8322"/>
                <a:gd name="T42" fmla="*/ 445 w 4858"/>
                <a:gd name="T43" fmla="+- 0 10533 2553"/>
                <a:gd name="T44" fmla="*/ 10533 h 8322"/>
                <a:gd name="T45" fmla="*/ 623 w 4858"/>
                <a:gd name="T46" fmla="+- 0 10388 2553"/>
                <a:gd name="T47" fmla="*/ 10388 h 8322"/>
                <a:gd name="T48" fmla="*/ 798 w 4858"/>
                <a:gd name="T49" fmla="+- 0 10239 2553"/>
                <a:gd name="T50" fmla="*/ 10239 h 8322"/>
                <a:gd name="T51" fmla="*/ 970 w 4858"/>
                <a:gd name="T52" fmla="+- 0 10087 2553"/>
                <a:gd name="T53" fmla="*/ 10087 h 8322"/>
                <a:gd name="T54" fmla="*/ 1139 w 4858"/>
                <a:gd name="T55" fmla="+- 0 9932 2553"/>
                <a:gd name="T56" fmla="*/ 9932 h 8322"/>
                <a:gd name="T57" fmla="*/ 1305 w 4858"/>
                <a:gd name="T58" fmla="+- 0 9774 2553"/>
                <a:gd name="T59" fmla="*/ 9774 h 8322"/>
                <a:gd name="T60" fmla="*/ 1468 w 4858"/>
                <a:gd name="T61" fmla="+- 0 9612 2553"/>
                <a:gd name="T62" fmla="*/ 9612 h 8322"/>
                <a:gd name="T63" fmla="*/ 1627 w 4858"/>
                <a:gd name="T64" fmla="+- 0 9448 2553"/>
                <a:gd name="T65" fmla="*/ 9448 h 8322"/>
                <a:gd name="T66" fmla="*/ 1784 w 4858"/>
                <a:gd name="T67" fmla="+- 0 9280 2553"/>
                <a:gd name="T68" fmla="*/ 9280 h 8322"/>
                <a:gd name="T69" fmla="*/ 1937 w 4858"/>
                <a:gd name="T70" fmla="+- 0 9109 2553"/>
                <a:gd name="T71" fmla="*/ 9109 h 8322"/>
                <a:gd name="T72" fmla="*/ 2088 w 4858"/>
                <a:gd name="T73" fmla="+- 0 8936 2553"/>
                <a:gd name="T74" fmla="*/ 8936 h 8322"/>
                <a:gd name="T75" fmla="*/ 2234 w 4858"/>
                <a:gd name="T76" fmla="+- 0 8760 2553"/>
                <a:gd name="T77" fmla="*/ 8760 h 8322"/>
                <a:gd name="T78" fmla="*/ 2378 w 4858"/>
                <a:gd name="T79" fmla="+- 0 8580 2553"/>
                <a:gd name="T80" fmla="*/ 8580 h 8322"/>
                <a:gd name="T81" fmla="*/ 2518 w 4858"/>
                <a:gd name="T82" fmla="+- 0 8398 2553"/>
                <a:gd name="T83" fmla="*/ 8398 h 8322"/>
                <a:gd name="T84" fmla="*/ 2655 w 4858"/>
                <a:gd name="T85" fmla="+- 0 8214 2553"/>
                <a:gd name="T86" fmla="*/ 8214 h 8322"/>
                <a:gd name="T87" fmla="*/ 2788 w 4858"/>
                <a:gd name="T88" fmla="+- 0 8026 2553"/>
                <a:gd name="T89" fmla="*/ 8026 h 8322"/>
                <a:gd name="T90" fmla="*/ 2918 w 4858"/>
                <a:gd name="T91" fmla="+- 0 7836 2553"/>
                <a:gd name="T92" fmla="*/ 7836 h 8322"/>
                <a:gd name="T93" fmla="*/ 3044 w 4858"/>
                <a:gd name="T94" fmla="+- 0 7644 2553"/>
                <a:gd name="T95" fmla="*/ 7644 h 8322"/>
                <a:gd name="T96" fmla="*/ 3167 w 4858"/>
                <a:gd name="T97" fmla="+- 0 7448 2553"/>
                <a:gd name="T98" fmla="*/ 7448 h 8322"/>
                <a:gd name="T99" fmla="*/ 3285 w 4858"/>
                <a:gd name="T100" fmla="+- 0 7251 2553"/>
                <a:gd name="T101" fmla="*/ 7251 h 8322"/>
                <a:gd name="T102" fmla="*/ 3401 w 4858"/>
                <a:gd name="T103" fmla="+- 0 7050 2553"/>
                <a:gd name="T104" fmla="*/ 7050 h 8322"/>
                <a:gd name="T105" fmla="*/ 3512 w 4858"/>
                <a:gd name="T106" fmla="+- 0 6848 2553"/>
                <a:gd name="T107" fmla="*/ 6848 h 8322"/>
                <a:gd name="T108" fmla="*/ 3620 w 4858"/>
                <a:gd name="T109" fmla="+- 0 6643 2553"/>
                <a:gd name="T110" fmla="*/ 6643 h 8322"/>
                <a:gd name="T111" fmla="*/ 3723 w 4858"/>
                <a:gd name="T112" fmla="+- 0 6436 2553"/>
                <a:gd name="T113" fmla="*/ 6436 h 8322"/>
                <a:gd name="T114" fmla="*/ 3823 w 4858"/>
                <a:gd name="T115" fmla="+- 0 6226 2553"/>
                <a:gd name="T116" fmla="*/ 6226 h 8322"/>
                <a:gd name="T117" fmla="*/ 3919 w 4858"/>
                <a:gd name="T118" fmla="+- 0 6014 2553"/>
                <a:gd name="T119" fmla="*/ 6014 h 8322"/>
                <a:gd name="T120" fmla="*/ 4011 w 4858"/>
                <a:gd name="T121" fmla="+- 0 5801 2553"/>
                <a:gd name="T122" fmla="*/ 5801 h 8322"/>
                <a:gd name="T123" fmla="*/ 4099 w 4858"/>
                <a:gd name="T124" fmla="+- 0 5585 2553"/>
                <a:gd name="T125" fmla="*/ 5585 h 8322"/>
                <a:gd name="T126" fmla="*/ 4182 w 4858"/>
                <a:gd name="T127" fmla="+- 0 5366 2553"/>
                <a:gd name="T128" fmla="*/ 5366 h 8322"/>
                <a:gd name="T129" fmla="*/ 4262 w 4858"/>
                <a:gd name="T130" fmla="+- 0 5146 2553"/>
                <a:gd name="T131" fmla="*/ 5146 h 8322"/>
                <a:gd name="T132" fmla="*/ 4337 w 4858"/>
                <a:gd name="T133" fmla="+- 0 4924 2553"/>
                <a:gd name="T134" fmla="*/ 4924 h 8322"/>
                <a:gd name="T135" fmla="*/ 4408 w 4858"/>
                <a:gd name="T136" fmla="+- 0 4700 2553"/>
                <a:gd name="T137" fmla="*/ 4700 h 8322"/>
                <a:gd name="T138" fmla="*/ 4475 w 4858"/>
                <a:gd name="T139" fmla="+- 0 4474 2553"/>
                <a:gd name="T140" fmla="*/ 4474 h 8322"/>
                <a:gd name="T141" fmla="*/ 4538 w 4858"/>
                <a:gd name="T142" fmla="+- 0 4247 2553"/>
                <a:gd name="T143" fmla="*/ 4247 h 8322"/>
                <a:gd name="T144" fmla="*/ 4596 w 4858"/>
                <a:gd name="T145" fmla="+- 0 4017 2553"/>
                <a:gd name="T146" fmla="*/ 4017 h 8322"/>
                <a:gd name="T147" fmla="*/ 4649 w 4858"/>
                <a:gd name="T148" fmla="+- 0 3786 2553"/>
                <a:gd name="T149" fmla="*/ 3786 h 8322"/>
                <a:gd name="T150" fmla="*/ 4699 w 4858"/>
                <a:gd name="T151" fmla="+- 0 3553 2553"/>
                <a:gd name="T152" fmla="*/ 3553 h 8322"/>
                <a:gd name="T153" fmla="*/ 4743 w 4858"/>
                <a:gd name="T154" fmla="+- 0 3318 2553"/>
                <a:gd name="T155" fmla="*/ 3318 h 8322"/>
                <a:gd name="T156" fmla="*/ 4784 w 4858"/>
                <a:gd name="T157" fmla="+- 0 3082 2553"/>
                <a:gd name="T158" fmla="*/ 3082 h 8322"/>
                <a:gd name="T159" fmla="*/ 4819 w 4858"/>
                <a:gd name="T160" fmla="+- 0 2844 2553"/>
                <a:gd name="T161" fmla="*/ 2844 h 832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  <a:cxn ang="0">
                  <a:pos x="T15" y="T17"/>
                </a:cxn>
                <a:cxn ang="0">
                  <a:pos x="T18" y="T20"/>
                </a:cxn>
                <a:cxn ang="0">
                  <a:pos x="T21" y="T23"/>
                </a:cxn>
                <a:cxn ang="0">
                  <a:pos x="T24" y="T26"/>
                </a:cxn>
                <a:cxn ang="0">
                  <a:pos x="T27" y="T29"/>
                </a:cxn>
                <a:cxn ang="0">
                  <a:pos x="T30" y="T32"/>
                </a:cxn>
                <a:cxn ang="0">
                  <a:pos x="T33" y="T35"/>
                </a:cxn>
                <a:cxn ang="0">
                  <a:pos x="T36" y="T38"/>
                </a:cxn>
                <a:cxn ang="0">
                  <a:pos x="T39" y="T41"/>
                </a:cxn>
                <a:cxn ang="0">
                  <a:pos x="T42" y="T44"/>
                </a:cxn>
                <a:cxn ang="0">
                  <a:pos x="T45" y="T47"/>
                </a:cxn>
                <a:cxn ang="0">
                  <a:pos x="T48" y="T50"/>
                </a:cxn>
                <a:cxn ang="0">
                  <a:pos x="T51" y="T53"/>
                </a:cxn>
                <a:cxn ang="0">
                  <a:pos x="T54" y="T56"/>
                </a:cxn>
                <a:cxn ang="0">
                  <a:pos x="T57" y="T59"/>
                </a:cxn>
                <a:cxn ang="0">
                  <a:pos x="T60" y="T62"/>
                </a:cxn>
                <a:cxn ang="0">
                  <a:pos x="T63" y="T65"/>
                </a:cxn>
                <a:cxn ang="0">
                  <a:pos x="T66" y="T68"/>
                </a:cxn>
                <a:cxn ang="0">
                  <a:pos x="T69" y="T71"/>
                </a:cxn>
                <a:cxn ang="0">
                  <a:pos x="T72" y="T74"/>
                </a:cxn>
                <a:cxn ang="0">
                  <a:pos x="T75" y="T77"/>
                </a:cxn>
                <a:cxn ang="0">
                  <a:pos x="T78" y="T80"/>
                </a:cxn>
                <a:cxn ang="0">
                  <a:pos x="T81" y="T83"/>
                </a:cxn>
                <a:cxn ang="0">
                  <a:pos x="T84" y="T86"/>
                </a:cxn>
                <a:cxn ang="0">
                  <a:pos x="T87" y="T89"/>
                </a:cxn>
                <a:cxn ang="0">
                  <a:pos x="T90" y="T92"/>
                </a:cxn>
                <a:cxn ang="0">
                  <a:pos x="T93" y="T95"/>
                </a:cxn>
                <a:cxn ang="0">
                  <a:pos x="T96" y="T98"/>
                </a:cxn>
                <a:cxn ang="0">
                  <a:pos x="T99" y="T101"/>
                </a:cxn>
                <a:cxn ang="0">
                  <a:pos x="T102" y="T104"/>
                </a:cxn>
                <a:cxn ang="0">
                  <a:pos x="T105" y="T107"/>
                </a:cxn>
                <a:cxn ang="0">
                  <a:pos x="T108" y="T110"/>
                </a:cxn>
                <a:cxn ang="0">
                  <a:pos x="T111" y="T113"/>
                </a:cxn>
                <a:cxn ang="0">
                  <a:pos x="T114" y="T116"/>
                </a:cxn>
                <a:cxn ang="0">
                  <a:pos x="T117" y="T119"/>
                </a:cxn>
                <a:cxn ang="0">
                  <a:pos x="T120" y="T122"/>
                </a:cxn>
                <a:cxn ang="0">
                  <a:pos x="T123" y="T125"/>
                </a:cxn>
                <a:cxn ang="0">
                  <a:pos x="T126" y="T128"/>
                </a:cxn>
                <a:cxn ang="0">
                  <a:pos x="T129" y="T131"/>
                </a:cxn>
                <a:cxn ang="0">
                  <a:pos x="T132" y="T134"/>
                </a:cxn>
                <a:cxn ang="0">
                  <a:pos x="T135" y="T137"/>
                </a:cxn>
                <a:cxn ang="0">
                  <a:pos x="T138" y="T140"/>
                </a:cxn>
                <a:cxn ang="0">
                  <a:pos x="T141" y="T143"/>
                </a:cxn>
                <a:cxn ang="0">
                  <a:pos x="T144" y="T146"/>
                </a:cxn>
                <a:cxn ang="0">
                  <a:pos x="T147" y="T149"/>
                </a:cxn>
                <a:cxn ang="0">
                  <a:pos x="T150" y="T152"/>
                </a:cxn>
                <a:cxn ang="0">
                  <a:pos x="T153" y="T155"/>
                </a:cxn>
                <a:cxn ang="0">
                  <a:pos x="T156" y="T158"/>
                </a:cxn>
                <a:cxn ang="0">
                  <a:pos x="T159" y="T161"/>
                </a:cxn>
              </a:cxnLst>
              <a:rect l="0" t="0" r="r" b="b"/>
              <a:pathLst>
                <a:path w="4858" h="8322">
                  <a:moveTo>
                    <a:pt x="4858" y="0"/>
                  </a:moveTo>
                  <a:lnTo>
                    <a:pt x="989" y="0"/>
                  </a:lnTo>
                  <a:lnTo>
                    <a:pt x="960" y="152"/>
                  </a:lnTo>
                  <a:lnTo>
                    <a:pt x="944" y="232"/>
                  </a:lnTo>
                  <a:lnTo>
                    <a:pt x="928" y="312"/>
                  </a:lnTo>
                  <a:lnTo>
                    <a:pt x="911" y="391"/>
                  </a:lnTo>
                  <a:lnTo>
                    <a:pt x="893" y="471"/>
                  </a:lnTo>
                  <a:lnTo>
                    <a:pt x="874" y="550"/>
                  </a:lnTo>
                  <a:lnTo>
                    <a:pt x="855" y="628"/>
                  </a:lnTo>
                  <a:lnTo>
                    <a:pt x="834" y="706"/>
                  </a:lnTo>
                  <a:lnTo>
                    <a:pt x="813" y="785"/>
                  </a:lnTo>
                  <a:lnTo>
                    <a:pt x="792" y="862"/>
                  </a:lnTo>
                  <a:lnTo>
                    <a:pt x="769" y="940"/>
                  </a:lnTo>
                  <a:lnTo>
                    <a:pt x="746" y="1017"/>
                  </a:lnTo>
                  <a:lnTo>
                    <a:pt x="722" y="1094"/>
                  </a:lnTo>
                  <a:lnTo>
                    <a:pt x="697" y="1170"/>
                  </a:lnTo>
                  <a:lnTo>
                    <a:pt x="671" y="1246"/>
                  </a:lnTo>
                  <a:lnTo>
                    <a:pt x="645" y="1322"/>
                  </a:lnTo>
                  <a:lnTo>
                    <a:pt x="618" y="1398"/>
                  </a:lnTo>
                  <a:lnTo>
                    <a:pt x="590" y="1473"/>
                  </a:lnTo>
                  <a:lnTo>
                    <a:pt x="561" y="1548"/>
                  </a:lnTo>
                  <a:lnTo>
                    <a:pt x="532" y="1622"/>
                  </a:lnTo>
                  <a:lnTo>
                    <a:pt x="502" y="1697"/>
                  </a:lnTo>
                  <a:lnTo>
                    <a:pt x="472" y="1770"/>
                  </a:lnTo>
                  <a:lnTo>
                    <a:pt x="440" y="1844"/>
                  </a:lnTo>
                  <a:lnTo>
                    <a:pt x="408" y="1917"/>
                  </a:lnTo>
                  <a:lnTo>
                    <a:pt x="375" y="1990"/>
                  </a:lnTo>
                  <a:lnTo>
                    <a:pt x="342" y="2062"/>
                  </a:lnTo>
                  <a:lnTo>
                    <a:pt x="308" y="2134"/>
                  </a:lnTo>
                  <a:lnTo>
                    <a:pt x="273" y="2206"/>
                  </a:lnTo>
                  <a:lnTo>
                    <a:pt x="237" y="2277"/>
                  </a:lnTo>
                  <a:lnTo>
                    <a:pt x="201" y="2348"/>
                  </a:lnTo>
                  <a:lnTo>
                    <a:pt x="164" y="2418"/>
                  </a:lnTo>
                  <a:lnTo>
                    <a:pt x="127" y="2488"/>
                  </a:lnTo>
                  <a:lnTo>
                    <a:pt x="89" y="2558"/>
                  </a:lnTo>
                  <a:lnTo>
                    <a:pt x="50" y="2627"/>
                  </a:lnTo>
                  <a:lnTo>
                    <a:pt x="10" y="2696"/>
                  </a:lnTo>
                  <a:lnTo>
                    <a:pt x="0" y="2713"/>
                  </a:lnTo>
                  <a:lnTo>
                    <a:pt x="0" y="8321"/>
                  </a:lnTo>
                  <a:lnTo>
                    <a:pt x="82" y="8261"/>
                  </a:lnTo>
                  <a:lnTo>
                    <a:pt x="204" y="8169"/>
                  </a:lnTo>
                  <a:lnTo>
                    <a:pt x="265" y="8122"/>
                  </a:lnTo>
                  <a:lnTo>
                    <a:pt x="325" y="8075"/>
                  </a:lnTo>
                  <a:lnTo>
                    <a:pt x="386" y="8028"/>
                  </a:lnTo>
                  <a:lnTo>
                    <a:pt x="445" y="7980"/>
                  </a:lnTo>
                  <a:lnTo>
                    <a:pt x="505" y="7932"/>
                  </a:lnTo>
                  <a:lnTo>
                    <a:pt x="564" y="7884"/>
                  </a:lnTo>
                  <a:lnTo>
                    <a:pt x="623" y="7835"/>
                  </a:lnTo>
                  <a:lnTo>
                    <a:pt x="682" y="7785"/>
                  </a:lnTo>
                  <a:lnTo>
                    <a:pt x="740" y="7736"/>
                  </a:lnTo>
                  <a:lnTo>
                    <a:pt x="798" y="7686"/>
                  </a:lnTo>
                  <a:lnTo>
                    <a:pt x="856" y="7636"/>
                  </a:lnTo>
                  <a:lnTo>
                    <a:pt x="913" y="7585"/>
                  </a:lnTo>
                  <a:lnTo>
                    <a:pt x="970" y="7534"/>
                  </a:lnTo>
                  <a:lnTo>
                    <a:pt x="1026" y="7483"/>
                  </a:lnTo>
                  <a:lnTo>
                    <a:pt x="1083" y="7431"/>
                  </a:lnTo>
                  <a:lnTo>
                    <a:pt x="1139" y="7379"/>
                  </a:lnTo>
                  <a:lnTo>
                    <a:pt x="1194" y="7326"/>
                  </a:lnTo>
                  <a:lnTo>
                    <a:pt x="1250" y="7274"/>
                  </a:lnTo>
                  <a:lnTo>
                    <a:pt x="1305" y="7221"/>
                  </a:lnTo>
                  <a:lnTo>
                    <a:pt x="1359" y="7167"/>
                  </a:lnTo>
                  <a:lnTo>
                    <a:pt x="1414" y="7113"/>
                  </a:lnTo>
                  <a:lnTo>
                    <a:pt x="1468" y="7059"/>
                  </a:lnTo>
                  <a:lnTo>
                    <a:pt x="1521" y="7005"/>
                  </a:lnTo>
                  <a:lnTo>
                    <a:pt x="1574" y="6950"/>
                  </a:lnTo>
                  <a:lnTo>
                    <a:pt x="1627" y="6895"/>
                  </a:lnTo>
                  <a:lnTo>
                    <a:pt x="1680" y="6839"/>
                  </a:lnTo>
                  <a:lnTo>
                    <a:pt x="1732" y="6783"/>
                  </a:lnTo>
                  <a:lnTo>
                    <a:pt x="1784" y="6727"/>
                  </a:lnTo>
                  <a:lnTo>
                    <a:pt x="1835" y="6670"/>
                  </a:lnTo>
                  <a:lnTo>
                    <a:pt x="1887" y="6614"/>
                  </a:lnTo>
                  <a:lnTo>
                    <a:pt x="1937" y="6556"/>
                  </a:lnTo>
                  <a:lnTo>
                    <a:pt x="1988" y="6499"/>
                  </a:lnTo>
                  <a:lnTo>
                    <a:pt x="2038" y="6441"/>
                  </a:lnTo>
                  <a:lnTo>
                    <a:pt x="2088" y="6383"/>
                  </a:lnTo>
                  <a:lnTo>
                    <a:pt x="2137" y="6324"/>
                  </a:lnTo>
                  <a:lnTo>
                    <a:pt x="2186" y="6266"/>
                  </a:lnTo>
                  <a:lnTo>
                    <a:pt x="2234" y="6207"/>
                  </a:lnTo>
                  <a:lnTo>
                    <a:pt x="2283" y="6147"/>
                  </a:lnTo>
                  <a:lnTo>
                    <a:pt x="2331" y="6087"/>
                  </a:lnTo>
                  <a:lnTo>
                    <a:pt x="2378" y="6027"/>
                  </a:lnTo>
                  <a:lnTo>
                    <a:pt x="2425" y="5967"/>
                  </a:lnTo>
                  <a:lnTo>
                    <a:pt x="2472" y="5906"/>
                  </a:lnTo>
                  <a:lnTo>
                    <a:pt x="2518" y="5845"/>
                  </a:lnTo>
                  <a:lnTo>
                    <a:pt x="2564" y="5784"/>
                  </a:lnTo>
                  <a:lnTo>
                    <a:pt x="2610" y="5723"/>
                  </a:lnTo>
                  <a:lnTo>
                    <a:pt x="2655" y="5661"/>
                  </a:lnTo>
                  <a:lnTo>
                    <a:pt x="2700" y="5599"/>
                  </a:lnTo>
                  <a:lnTo>
                    <a:pt x="2744" y="5536"/>
                  </a:lnTo>
                  <a:lnTo>
                    <a:pt x="2788" y="5473"/>
                  </a:lnTo>
                  <a:lnTo>
                    <a:pt x="2832" y="5410"/>
                  </a:lnTo>
                  <a:lnTo>
                    <a:pt x="2875" y="5347"/>
                  </a:lnTo>
                  <a:lnTo>
                    <a:pt x="2918" y="5283"/>
                  </a:lnTo>
                  <a:lnTo>
                    <a:pt x="2960" y="5219"/>
                  </a:lnTo>
                  <a:lnTo>
                    <a:pt x="3002" y="5155"/>
                  </a:lnTo>
                  <a:lnTo>
                    <a:pt x="3044" y="5091"/>
                  </a:lnTo>
                  <a:lnTo>
                    <a:pt x="3085" y="5026"/>
                  </a:lnTo>
                  <a:lnTo>
                    <a:pt x="3126" y="4961"/>
                  </a:lnTo>
                  <a:lnTo>
                    <a:pt x="3167" y="4895"/>
                  </a:lnTo>
                  <a:lnTo>
                    <a:pt x="3207" y="4830"/>
                  </a:lnTo>
                  <a:lnTo>
                    <a:pt x="3246" y="4764"/>
                  </a:lnTo>
                  <a:lnTo>
                    <a:pt x="3285" y="4698"/>
                  </a:lnTo>
                  <a:lnTo>
                    <a:pt x="3324" y="4631"/>
                  </a:lnTo>
                  <a:lnTo>
                    <a:pt x="3363" y="4564"/>
                  </a:lnTo>
                  <a:lnTo>
                    <a:pt x="3401" y="4497"/>
                  </a:lnTo>
                  <a:lnTo>
                    <a:pt x="3438" y="4430"/>
                  </a:lnTo>
                  <a:lnTo>
                    <a:pt x="3475" y="4363"/>
                  </a:lnTo>
                  <a:lnTo>
                    <a:pt x="3512" y="4295"/>
                  </a:lnTo>
                  <a:lnTo>
                    <a:pt x="3548" y="4227"/>
                  </a:lnTo>
                  <a:lnTo>
                    <a:pt x="3584" y="4159"/>
                  </a:lnTo>
                  <a:lnTo>
                    <a:pt x="3620" y="4090"/>
                  </a:lnTo>
                  <a:lnTo>
                    <a:pt x="3655" y="4021"/>
                  </a:lnTo>
                  <a:lnTo>
                    <a:pt x="3689" y="3952"/>
                  </a:lnTo>
                  <a:lnTo>
                    <a:pt x="3723" y="3883"/>
                  </a:lnTo>
                  <a:lnTo>
                    <a:pt x="3757" y="3813"/>
                  </a:lnTo>
                  <a:lnTo>
                    <a:pt x="3790" y="3743"/>
                  </a:lnTo>
                  <a:lnTo>
                    <a:pt x="3823" y="3673"/>
                  </a:lnTo>
                  <a:lnTo>
                    <a:pt x="3856" y="3603"/>
                  </a:lnTo>
                  <a:lnTo>
                    <a:pt x="3887" y="3532"/>
                  </a:lnTo>
                  <a:lnTo>
                    <a:pt x="3919" y="3461"/>
                  </a:lnTo>
                  <a:lnTo>
                    <a:pt x="3950" y="3390"/>
                  </a:lnTo>
                  <a:lnTo>
                    <a:pt x="3981" y="3319"/>
                  </a:lnTo>
                  <a:lnTo>
                    <a:pt x="4011" y="3248"/>
                  </a:lnTo>
                  <a:lnTo>
                    <a:pt x="4041" y="3176"/>
                  </a:lnTo>
                  <a:lnTo>
                    <a:pt x="4070" y="3104"/>
                  </a:lnTo>
                  <a:lnTo>
                    <a:pt x="4099" y="3032"/>
                  </a:lnTo>
                  <a:lnTo>
                    <a:pt x="4127" y="2959"/>
                  </a:lnTo>
                  <a:lnTo>
                    <a:pt x="4155" y="2886"/>
                  </a:lnTo>
                  <a:lnTo>
                    <a:pt x="4182" y="2813"/>
                  </a:lnTo>
                  <a:lnTo>
                    <a:pt x="4209" y="2740"/>
                  </a:lnTo>
                  <a:lnTo>
                    <a:pt x="4236" y="2667"/>
                  </a:lnTo>
                  <a:lnTo>
                    <a:pt x="4262" y="2593"/>
                  </a:lnTo>
                  <a:lnTo>
                    <a:pt x="4287" y="2520"/>
                  </a:lnTo>
                  <a:lnTo>
                    <a:pt x="4313" y="2445"/>
                  </a:lnTo>
                  <a:lnTo>
                    <a:pt x="4337" y="2371"/>
                  </a:lnTo>
                  <a:lnTo>
                    <a:pt x="4361" y="2297"/>
                  </a:lnTo>
                  <a:lnTo>
                    <a:pt x="4385" y="2222"/>
                  </a:lnTo>
                  <a:lnTo>
                    <a:pt x="4408" y="2147"/>
                  </a:lnTo>
                  <a:lnTo>
                    <a:pt x="4431" y="2072"/>
                  </a:lnTo>
                  <a:lnTo>
                    <a:pt x="4453" y="1997"/>
                  </a:lnTo>
                  <a:lnTo>
                    <a:pt x="4475" y="1921"/>
                  </a:lnTo>
                  <a:lnTo>
                    <a:pt x="4497" y="1846"/>
                  </a:lnTo>
                  <a:lnTo>
                    <a:pt x="4517" y="1770"/>
                  </a:lnTo>
                  <a:lnTo>
                    <a:pt x="4538" y="1694"/>
                  </a:lnTo>
                  <a:lnTo>
                    <a:pt x="4558" y="1617"/>
                  </a:lnTo>
                  <a:lnTo>
                    <a:pt x="4577" y="1541"/>
                  </a:lnTo>
                  <a:lnTo>
                    <a:pt x="4596" y="1464"/>
                  </a:lnTo>
                  <a:lnTo>
                    <a:pt x="4614" y="1387"/>
                  </a:lnTo>
                  <a:lnTo>
                    <a:pt x="4632" y="1310"/>
                  </a:lnTo>
                  <a:lnTo>
                    <a:pt x="4649" y="1233"/>
                  </a:lnTo>
                  <a:lnTo>
                    <a:pt x="4666" y="1155"/>
                  </a:lnTo>
                  <a:lnTo>
                    <a:pt x="4683" y="1078"/>
                  </a:lnTo>
                  <a:lnTo>
                    <a:pt x="4699" y="1000"/>
                  </a:lnTo>
                  <a:lnTo>
                    <a:pt x="4714" y="922"/>
                  </a:lnTo>
                  <a:lnTo>
                    <a:pt x="4729" y="843"/>
                  </a:lnTo>
                  <a:lnTo>
                    <a:pt x="4743" y="765"/>
                  </a:lnTo>
                  <a:lnTo>
                    <a:pt x="4757" y="687"/>
                  </a:lnTo>
                  <a:lnTo>
                    <a:pt x="4771" y="608"/>
                  </a:lnTo>
                  <a:lnTo>
                    <a:pt x="4784" y="529"/>
                  </a:lnTo>
                  <a:lnTo>
                    <a:pt x="4796" y="450"/>
                  </a:lnTo>
                  <a:lnTo>
                    <a:pt x="4808" y="371"/>
                  </a:lnTo>
                  <a:lnTo>
                    <a:pt x="4819" y="291"/>
                  </a:lnTo>
                  <a:lnTo>
                    <a:pt x="4830" y="212"/>
                  </a:lnTo>
                  <a:lnTo>
                    <a:pt x="4858" y="0"/>
                  </a:lnTo>
                  <a:close/>
                </a:path>
              </a:pathLst>
            </a:custGeom>
            <a:solidFill>
              <a:srgbClr val="00C3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s-ES" sz="1463"/>
            </a:p>
          </p:txBody>
        </p:sp>
      </p:grpSp>
      <p:pic>
        <p:nvPicPr>
          <p:cNvPr id="25" name="Imagen 24">
            <a:extLst>
              <a:ext uri="{FF2B5EF4-FFF2-40B4-BE49-F238E27FC236}">
                <a16:creationId xmlns:a16="http://schemas.microsoft.com/office/drawing/2014/main" id="{641E9AA5-9A9E-C965-D7B9-00FA1AB53D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4605" y="1987420"/>
            <a:ext cx="4492605" cy="4679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9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BD262-5074-BC64-36F0-E49B85AE2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59464ED7-8855-6387-CC55-D75B8BECD0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F24A799-0612-C322-DC54-9BC91ACCC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7108" y="350272"/>
            <a:ext cx="952038" cy="7353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5C32889-6F4C-95EC-7F21-0E8C05FF2A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903597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AB6BD3CD-A4C2-9628-1EE9-327EB1740294}"/>
              </a:ext>
            </a:extLst>
          </p:cNvPr>
          <p:cNvSpPr/>
          <p:nvPr/>
        </p:nvSpPr>
        <p:spPr>
          <a:xfrm>
            <a:off x="2750629" y="661518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DOCUMENTACIÓN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1AA6F06D-0352-33D5-61FD-69E070017C70}"/>
              </a:ext>
            </a:extLst>
          </p:cNvPr>
          <p:cNvSpPr/>
          <p:nvPr/>
        </p:nvSpPr>
        <p:spPr>
          <a:xfrm>
            <a:off x="370936" y="1739879"/>
            <a:ext cx="9128210" cy="6636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INSTRUCCIÓN TÉCNICA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29" name="Rectángulo: esquinas redondeadas 14">
            <a:extLst>
              <a:ext uri="{FF2B5EF4-FFF2-40B4-BE49-F238E27FC236}">
                <a16:creationId xmlns:a16="http://schemas.microsoft.com/office/drawing/2014/main" id="{3B04CA44-20D9-8A00-CCE2-967361B64099}"/>
              </a:ext>
            </a:extLst>
          </p:cNvPr>
          <p:cNvSpPr/>
          <p:nvPr/>
        </p:nvSpPr>
        <p:spPr>
          <a:xfrm>
            <a:off x="417198" y="3254982"/>
            <a:ext cx="9128210" cy="27468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b="1" dirty="0">
              <a:solidFill>
                <a:schemeClr val="tx1"/>
              </a:solidFill>
            </a:endParaRP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MEMORIA/PLIEGO/DOCUMENTACIÓN TÉCNICA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CONTRATO MENOR: PRESUPUESTO/PROFORMA (DETALLADA)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UBICACIONES DEFINIDAS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+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ANEXO DE MEJORAS A INCLUIR EN LA CONTRATACIÓN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(se incorporan al contrato y a la subvención)</a:t>
            </a:r>
          </a:p>
          <a:p>
            <a:pPr algn="ctr"/>
            <a:endParaRPr lang="es-ES" sz="1544" b="1" dirty="0">
              <a:solidFill>
                <a:schemeClr val="tx1"/>
              </a:solidFill>
            </a:endParaRP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8E9F2945-7CA4-55AF-2FA6-55B29421B897}"/>
              </a:ext>
            </a:extLst>
          </p:cNvPr>
          <p:cNvSpPr/>
          <p:nvPr/>
        </p:nvSpPr>
        <p:spPr>
          <a:xfrm>
            <a:off x="2002972" y="2487401"/>
            <a:ext cx="5956662" cy="446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SUMINISTROS</a:t>
            </a:r>
            <a:endParaRPr lang="es-ES" sz="2844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179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8510A-342C-6722-9C7B-65BCEC406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735AD77-E006-15F5-CE0A-878C7AC2F4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C430587-AD36-C3AC-6369-985769C9D4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7108" y="350272"/>
            <a:ext cx="952038" cy="7353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29214D2-AF67-99A6-FC06-7B39CC5E38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903597"/>
            <a:ext cx="1726051" cy="402487"/>
          </a:xfrm>
          <a:prstGeom prst="rect">
            <a:avLst/>
          </a:prstGeom>
        </p:spPr>
      </p:pic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4020DEEC-F825-6BE8-50F6-5A16697FCDD2}"/>
              </a:ext>
            </a:extLst>
          </p:cNvPr>
          <p:cNvSpPr/>
          <p:nvPr/>
        </p:nvSpPr>
        <p:spPr>
          <a:xfrm>
            <a:off x="379562" y="1739879"/>
            <a:ext cx="9128210" cy="6636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INSTRUCCIÓN TÉCNICA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29" name="Rectángulo: esquinas redondeadas 14">
            <a:extLst>
              <a:ext uri="{FF2B5EF4-FFF2-40B4-BE49-F238E27FC236}">
                <a16:creationId xmlns:a16="http://schemas.microsoft.com/office/drawing/2014/main" id="{C80FEF98-2F4D-2BEC-2C56-D1932963D3FB}"/>
              </a:ext>
            </a:extLst>
          </p:cNvPr>
          <p:cNvSpPr/>
          <p:nvPr/>
        </p:nvSpPr>
        <p:spPr>
          <a:xfrm>
            <a:off x="477583" y="3254982"/>
            <a:ext cx="9128210" cy="26486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Solo si se trata de aumento cantidad de bienes o mejora características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ADMISIBLE: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Más unidades-Mejor calidad/características-Incorporación accesorios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NO ADMISIBLE: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Más unidades para almacenar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Insuficientemente definida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5030F4EF-156A-50A5-210A-D3B8A44F3E82}"/>
              </a:ext>
            </a:extLst>
          </p:cNvPr>
          <p:cNvSpPr/>
          <p:nvPr/>
        </p:nvSpPr>
        <p:spPr>
          <a:xfrm>
            <a:off x="2002972" y="2487401"/>
            <a:ext cx="5956662" cy="446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SUMINISTROS: ANEXO MEJORAS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6E61A0FA-EBC6-8B7A-7BD7-63BDB88C6DB4}"/>
              </a:ext>
            </a:extLst>
          </p:cNvPr>
          <p:cNvSpPr/>
          <p:nvPr/>
        </p:nvSpPr>
        <p:spPr>
          <a:xfrm>
            <a:off x="2750629" y="652892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DOCUMENTACIÓN</a:t>
            </a:r>
          </a:p>
        </p:txBody>
      </p:sp>
    </p:spTree>
    <p:extLst>
      <p:ext uri="{BB962C8B-B14F-4D97-AF65-F5344CB8AC3E}">
        <p14:creationId xmlns:p14="http://schemas.microsoft.com/office/powerpoint/2010/main" val="84544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8C967-4EAC-1443-4782-9C074ED43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4F585F75-C5FB-9F5F-33D0-1F12764F63A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127055F-20F5-18D8-39A8-07BB8BA7A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7108" y="350272"/>
            <a:ext cx="952038" cy="7353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F2AB27E-887C-9EB6-830A-694F4CD870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903597"/>
            <a:ext cx="1726051" cy="402487"/>
          </a:xfrm>
          <a:prstGeom prst="rect">
            <a:avLst/>
          </a:prstGeom>
        </p:spPr>
      </p:pic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72F1702A-868B-9CD2-366A-3C14CFD89C0C}"/>
              </a:ext>
            </a:extLst>
          </p:cNvPr>
          <p:cNvSpPr/>
          <p:nvPr/>
        </p:nvSpPr>
        <p:spPr>
          <a:xfrm>
            <a:off x="370936" y="1739879"/>
            <a:ext cx="9128210" cy="6636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INSTRUCCIÓN TÉCNICA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29" name="Rectángulo: esquinas redondeadas 14">
            <a:extLst>
              <a:ext uri="{FF2B5EF4-FFF2-40B4-BE49-F238E27FC236}">
                <a16:creationId xmlns:a16="http://schemas.microsoft.com/office/drawing/2014/main" id="{5BBBC23D-4F0B-C122-5C5E-E5D11D8002B6}"/>
              </a:ext>
            </a:extLst>
          </p:cNvPr>
          <p:cNvSpPr/>
          <p:nvPr/>
        </p:nvSpPr>
        <p:spPr>
          <a:xfrm>
            <a:off x="417198" y="3254982"/>
            <a:ext cx="9128210" cy="26006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 TASACIÓN DEL BIEN: </a:t>
            </a:r>
          </a:p>
          <a:p>
            <a:pPr algn="ctr"/>
            <a:endParaRPr lang="es-ES" sz="2000" b="1" dirty="0">
              <a:solidFill>
                <a:schemeClr val="tx1"/>
              </a:solidFill>
            </a:endParaRP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REGLAMENTO DE VALORACIONES DE LA LEY DE SUELO</a:t>
            </a:r>
          </a:p>
          <a:p>
            <a:pPr algn="ctr"/>
            <a:endParaRPr lang="es-ES" sz="2000" b="1" dirty="0">
              <a:solidFill>
                <a:schemeClr val="tx1"/>
              </a:solidFill>
            </a:endParaRP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ORDEN ECO/805/2003 SOBRE NORMAS DE VALORACIÓN DE BIENES</a:t>
            </a:r>
          </a:p>
          <a:p>
            <a:pPr algn="ctr"/>
            <a:endParaRPr lang="es-ES" sz="1544" b="1" dirty="0">
              <a:solidFill>
                <a:schemeClr val="tx1"/>
              </a:solidFill>
            </a:endParaRP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762BA066-76B0-8281-9847-EDBF37E40871}"/>
              </a:ext>
            </a:extLst>
          </p:cNvPr>
          <p:cNvSpPr/>
          <p:nvPr/>
        </p:nvSpPr>
        <p:spPr>
          <a:xfrm>
            <a:off x="2002972" y="2487401"/>
            <a:ext cx="5956662" cy="446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ADQUISICIÓN INMUEBLES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0ABEE090-28DD-5BDA-DC2C-3865D6F20774}"/>
              </a:ext>
            </a:extLst>
          </p:cNvPr>
          <p:cNvSpPr/>
          <p:nvPr/>
        </p:nvSpPr>
        <p:spPr>
          <a:xfrm>
            <a:off x="2750629" y="652892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DOCUMENTACIÓN</a:t>
            </a:r>
          </a:p>
        </p:txBody>
      </p:sp>
    </p:spTree>
    <p:extLst>
      <p:ext uri="{BB962C8B-B14F-4D97-AF65-F5344CB8AC3E}">
        <p14:creationId xmlns:p14="http://schemas.microsoft.com/office/powerpoint/2010/main" val="1173612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EB96B-2DED-38BC-4B9C-030290919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D551543-B0D4-F788-6003-8DC4330C85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8567381-C7EB-3EF6-A912-E5B80C4A2A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7108" y="350272"/>
            <a:ext cx="952038" cy="7353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36A65DF-4E24-E00A-1F6B-0D3B124667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903597"/>
            <a:ext cx="1726051" cy="402487"/>
          </a:xfrm>
          <a:prstGeom prst="rect">
            <a:avLst/>
          </a:prstGeom>
        </p:spPr>
      </p:pic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21CAFF02-799A-F2F9-A8FB-9F7A8111391B}"/>
              </a:ext>
            </a:extLst>
          </p:cNvPr>
          <p:cNvSpPr/>
          <p:nvPr/>
        </p:nvSpPr>
        <p:spPr>
          <a:xfrm>
            <a:off x="292886" y="1739879"/>
            <a:ext cx="9206260" cy="6636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1ª FASE: PRESENTACIÓN DE DOCUMENTACIÓN TÉCNICA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EE5EC5AB-86E8-08D5-5DF7-D6F3538D886B}"/>
              </a:ext>
            </a:extLst>
          </p:cNvPr>
          <p:cNvSpPr/>
          <p:nvPr/>
        </p:nvSpPr>
        <p:spPr>
          <a:xfrm>
            <a:off x="854016" y="2474461"/>
            <a:ext cx="8298610" cy="34291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INFORME DE VALIDACIÓN TÉCNICA EMITIDO POR:</a:t>
            </a:r>
          </a:p>
          <a:p>
            <a:pPr algn="ctr"/>
            <a:endParaRPr lang="es-ES" sz="2438" b="1" dirty="0">
              <a:solidFill>
                <a:schemeClr val="tx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chemeClr val="tx1"/>
                </a:solidFill>
              </a:rPr>
              <a:t>SERVICIOS TÉCNICOS DE DIPUTACIÓN</a:t>
            </a:r>
          </a:p>
          <a:p>
            <a:pPr algn="ctr"/>
            <a:r>
              <a:rPr lang="es-ES" sz="2400" b="1" dirty="0" err="1">
                <a:solidFill>
                  <a:schemeClr val="tx1"/>
                </a:solidFill>
              </a:rPr>
              <a:t>Ó</a:t>
            </a:r>
            <a:endParaRPr lang="es-ES" sz="2400" b="1" dirty="0">
              <a:solidFill>
                <a:schemeClr val="tx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chemeClr val="tx1"/>
                </a:solidFill>
              </a:rPr>
              <a:t>TÉCNICO MUNICIPAL FUNCIONARIO SEGÚN MODELO</a:t>
            </a:r>
          </a:p>
          <a:p>
            <a:pPr algn="ctr"/>
            <a:r>
              <a:rPr lang="es-ES" sz="2400" b="1" dirty="0" err="1">
                <a:solidFill>
                  <a:schemeClr val="tx1"/>
                </a:solidFill>
              </a:rPr>
              <a:t>Ó</a:t>
            </a:r>
            <a:endParaRPr lang="es-ES" sz="2400" b="1" dirty="0">
              <a:solidFill>
                <a:schemeClr val="tx1"/>
              </a:solidFill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s-ES" sz="2400" b="1" dirty="0">
                <a:solidFill>
                  <a:schemeClr val="tx1"/>
                </a:solidFill>
              </a:rPr>
              <a:t>COLEGIO PROFESIONAL SEGÚN PROTOCOLO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08F53C1B-415B-AF6A-27BE-950BA6FCB038}"/>
              </a:ext>
            </a:extLst>
          </p:cNvPr>
          <p:cNvSpPr/>
          <p:nvPr/>
        </p:nvSpPr>
        <p:spPr>
          <a:xfrm>
            <a:off x="2750629" y="652892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DOCUMENTACIÓN</a:t>
            </a:r>
          </a:p>
        </p:txBody>
      </p:sp>
    </p:spTree>
    <p:extLst>
      <p:ext uri="{BB962C8B-B14F-4D97-AF65-F5344CB8AC3E}">
        <p14:creationId xmlns:p14="http://schemas.microsoft.com/office/powerpoint/2010/main" val="1462392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2BE94-CF4C-5484-4705-79B040C2A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16F11A5-C83E-9097-F924-48525CBA82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-2201"/>
            <a:ext cx="1525110" cy="260068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F4FE2DC-6401-AA7B-1958-4DA77C5805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75592"/>
            <a:ext cx="952038" cy="735313"/>
          </a:xfrm>
          <a:prstGeom prst="rect">
            <a:avLst/>
          </a:prstGeom>
        </p:spPr>
      </p:pic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9B31B07B-341F-2893-2682-FCA54F6849F8}"/>
              </a:ext>
            </a:extLst>
          </p:cNvPr>
          <p:cNvSpPr/>
          <p:nvPr/>
        </p:nvSpPr>
        <p:spPr>
          <a:xfrm>
            <a:off x="534839" y="1531988"/>
            <a:ext cx="8712678" cy="6513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844" b="1" dirty="0">
              <a:solidFill>
                <a:schemeClr val="tx1"/>
              </a:solidFill>
            </a:endParaRPr>
          </a:p>
          <a:p>
            <a:pPr algn="ctr"/>
            <a:r>
              <a:rPr lang="es-ES" sz="2438" b="1" dirty="0">
                <a:solidFill>
                  <a:schemeClr val="tx1"/>
                </a:solidFill>
              </a:rPr>
              <a:t>2ª FASE, DE SOLICITUD DE AYUDA ECONÓMICA </a:t>
            </a:r>
            <a:endParaRPr lang="es-ES" sz="2438" b="1" i="1" dirty="0">
              <a:solidFill>
                <a:schemeClr val="tx1"/>
              </a:solidFill>
            </a:endParaRPr>
          </a:p>
          <a:p>
            <a:pPr algn="ctr"/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2EAD7EA3-F582-3E1A-57FF-87FC46A9443E}"/>
              </a:ext>
            </a:extLst>
          </p:cNvPr>
          <p:cNvSpPr/>
          <p:nvPr/>
        </p:nvSpPr>
        <p:spPr>
          <a:xfrm>
            <a:off x="1115437" y="2423169"/>
            <a:ext cx="7561157" cy="3756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2172" indent="-232172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2000" b="1" dirty="0">
                <a:solidFill>
                  <a:schemeClr val="tx1"/>
                </a:solidFill>
              </a:rPr>
              <a:t>Certificado del acuerdo de solicitud (Modelo III.B) </a:t>
            </a:r>
            <a:r>
              <a:rPr lang="es-ES" sz="1200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MODELO III.B.pdf (dival.es)</a:t>
            </a:r>
            <a:endParaRPr lang="es-ES" sz="1200" dirty="0">
              <a:solidFill>
                <a:srgbClr val="00B0F0"/>
              </a:solidFill>
            </a:endParaRPr>
          </a:p>
          <a:p>
            <a:pPr marL="232172" indent="-232172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2000" b="1" dirty="0">
                <a:solidFill>
                  <a:schemeClr val="tx1"/>
                </a:solidFill>
              </a:rPr>
              <a:t>Declaración responsable del cumplimiento de obligaciones frente a la SS y a la AEAT (Modelo III.C) </a:t>
            </a:r>
            <a:r>
              <a:rPr lang="es-ES" sz="2400" dirty="0"/>
              <a:t> </a:t>
            </a:r>
            <a:r>
              <a:rPr lang="es-ES" sz="1200" dirty="0">
                <a:solidFill>
                  <a:srgbClr val="00B0F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MODELO III.C.pdf (dival.es)</a:t>
            </a:r>
            <a:endParaRPr lang="es-ES" sz="1200" dirty="0">
              <a:solidFill>
                <a:srgbClr val="00B0F0"/>
              </a:solidFill>
            </a:endParaRPr>
          </a:p>
          <a:p>
            <a:pPr marL="232172" indent="-232172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2000" b="1" dirty="0">
                <a:solidFill>
                  <a:schemeClr val="tx1"/>
                </a:solidFill>
              </a:rPr>
              <a:t>Declaración responsable de no estar incursos en prohibición para ser beneficiario (Modelo III.D) </a:t>
            </a:r>
            <a:r>
              <a:rPr lang="es-ES" sz="2400" dirty="0"/>
              <a:t> </a:t>
            </a:r>
            <a:r>
              <a:rPr lang="es-ES" sz="1200" dirty="0">
                <a:solidFill>
                  <a:srgbClr val="00B0F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MODELO III.D.pdf (dival.es)</a:t>
            </a:r>
            <a:endParaRPr lang="es-ES" sz="1200" dirty="0">
              <a:solidFill>
                <a:srgbClr val="00B0F0"/>
              </a:solidFill>
            </a:endParaRP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87ECCF8C-D0E0-BA91-E3BF-6B82A9626F59}"/>
              </a:ext>
            </a:extLst>
          </p:cNvPr>
          <p:cNvCxnSpPr>
            <a:cxnSpLocks/>
            <a:stCxn id="17" idx="2"/>
            <a:endCxn id="49" idx="0"/>
          </p:cNvCxnSpPr>
          <p:nvPr/>
        </p:nvCxnSpPr>
        <p:spPr>
          <a:xfrm>
            <a:off x="4891178" y="2183336"/>
            <a:ext cx="4838" cy="239833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3AD45460-FBBC-53B6-735C-36326D32F98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00665" y="6179921"/>
            <a:ext cx="1726051" cy="402487"/>
          </a:xfrm>
          <a:prstGeom prst="rect">
            <a:avLst/>
          </a:pr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728D51F-F6B2-14CD-6AC8-51AB5B58F233}"/>
              </a:ext>
            </a:extLst>
          </p:cNvPr>
          <p:cNvSpPr/>
          <p:nvPr/>
        </p:nvSpPr>
        <p:spPr>
          <a:xfrm>
            <a:off x="2750629" y="652892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DOCUMENTACIÓN</a:t>
            </a:r>
          </a:p>
        </p:txBody>
      </p:sp>
    </p:spTree>
    <p:extLst>
      <p:ext uri="{BB962C8B-B14F-4D97-AF65-F5344CB8AC3E}">
        <p14:creationId xmlns:p14="http://schemas.microsoft.com/office/powerpoint/2010/main" val="1162367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48BF3-3EA3-03FB-D9E3-8C4AEF96C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4E92D858-30DF-3638-DFC8-C995CB2024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-2201"/>
            <a:ext cx="1525110" cy="260068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182BE559-A902-057A-563B-88361CCB27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75592"/>
            <a:ext cx="952038" cy="735313"/>
          </a:xfrm>
          <a:prstGeom prst="rect">
            <a:avLst/>
          </a:prstGeom>
        </p:spPr>
      </p:pic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3E06E248-CC33-41B1-A341-F4AE011E3BF1}"/>
              </a:ext>
            </a:extLst>
          </p:cNvPr>
          <p:cNvSpPr/>
          <p:nvPr/>
        </p:nvSpPr>
        <p:spPr>
          <a:xfrm>
            <a:off x="534839" y="1531988"/>
            <a:ext cx="8712678" cy="6513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844" b="1" dirty="0">
              <a:solidFill>
                <a:schemeClr val="tx1"/>
              </a:solidFill>
            </a:endParaRPr>
          </a:p>
          <a:p>
            <a:pPr algn="ctr"/>
            <a:r>
              <a:rPr lang="es-ES" sz="2438" b="1" dirty="0">
                <a:solidFill>
                  <a:schemeClr val="tx1"/>
                </a:solidFill>
              </a:rPr>
              <a:t>2ª FASE, DE SOLICITUD DE AYUDA ECONÓMICA </a:t>
            </a:r>
            <a:endParaRPr lang="es-ES" sz="2438" b="1" i="1" dirty="0">
              <a:solidFill>
                <a:schemeClr val="tx1"/>
              </a:solidFill>
            </a:endParaRPr>
          </a:p>
          <a:p>
            <a:pPr algn="ctr"/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DFE820FD-3057-8115-E96E-7FDC58CA0454}"/>
              </a:ext>
            </a:extLst>
          </p:cNvPr>
          <p:cNvSpPr/>
          <p:nvPr/>
        </p:nvSpPr>
        <p:spPr>
          <a:xfrm>
            <a:off x="1115437" y="2423169"/>
            <a:ext cx="7561157" cy="3756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32172" indent="-232172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2000" b="1" dirty="0">
                <a:solidFill>
                  <a:schemeClr val="tx1"/>
                </a:solidFill>
              </a:rPr>
              <a:t>Certificado de ayudas concurrentes (Modelo III.E) </a:t>
            </a:r>
            <a:r>
              <a:rPr lang="es-ES" sz="1200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MODELO III.E.pdf (dival.es)</a:t>
            </a:r>
            <a:endParaRPr lang="es-ES" sz="1200" dirty="0">
              <a:solidFill>
                <a:srgbClr val="00B0F0"/>
              </a:solidFill>
            </a:endParaRPr>
          </a:p>
          <a:p>
            <a:pPr marL="232172" indent="-232172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2000" b="1" dirty="0">
                <a:solidFill>
                  <a:schemeClr val="tx1"/>
                </a:solidFill>
              </a:rPr>
              <a:t>Certificado de titularidad, disponibilidad y circunstancias urbanísticas de la actuación (Modelo III.F) </a:t>
            </a:r>
            <a:r>
              <a:rPr lang="es-ES" sz="1200" b="1" i="1" dirty="0">
                <a:solidFill>
                  <a:schemeClr val="tx1"/>
                </a:solidFill>
              </a:rPr>
              <a:t>(cuando corresponda) </a:t>
            </a:r>
            <a:r>
              <a:rPr lang="es-ES" sz="1200" dirty="0">
                <a:solidFill>
                  <a:srgbClr val="00B0F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MODELO III.F.pdf (dival.es)</a:t>
            </a:r>
            <a:endParaRPr lang="es-ES" sz="1200" dirty="0">
              <a:solidFill>
                <a:srgbClr val="00B0F0"/>
              </a:solidFill>
            </a:endParaRPr>
          </a:p>
          <a:p>
            <a:pPr marL="232172" indent="-232172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s-ES" sz="2000" b="1" dirty="0">
                <a:solidFill>
                  <a:schemeClr val="tx1"/>
                </a:solidFill>
              </a:rPr>
              <a:t>Fotografías iniciales</a:t>
            </a:r>
            <a:r>
              <a:rPr lang="es-ES" sz="2000" b="1" i="1" dirty="0">
                <a:solidFill>
                  <a:schemeClr val="tx1"/>
                </a:solidFill>
              </a:rPr>
              <a:t> </a:t>
            </a:r>
            <a:r>
              <a:rPr lang="es-ES" sz="1200" b="1" i="1" dirty="0">
                <a:solidFill>
                  <a:schemeClr val="tx1"/>
                </a:solidFill>
              </a:rPr>
              <a:t>(cuando corresponda) </a:t>
            </a:r>
            <a:endParaRPr lang="es-ES" sz="2000" b="1" i="1" dirty="0">
              <a:solidFill>
                <a:schemeClr val="tx1"/>
              </a:solidFill>
            </a:endParaRP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DFC075D5-D697-8535-ABD7-FD5AF3BAADEA}"/>
              </a:ext>
            </a:extLst>
          </p:cNvPr>
          <p:cNvCxnSpPr>
            <a:cxnSpLocks/>
            <a:stCxn id="17" idx="2"/>
            <a:endCxn id="49" idx="0"/>
          </p:cNvCxnSpPr>
          <p:nvPr/>
        </p:nvCxnSpPr>
        <p:spPr>
          <a:xfrm>
            <a:off x="4891178" y="2183336"/>
            <a:ext cx="4838" cy="239833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82EA7909-A84A-4D5A-D781-8E178B7979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00665" y="6179921"/>
            <a:ext cx="1726051" cy="402487"/>
          </a:xfrm>
          <a:prstGeom prst="rect">
            <a:avLst/>
          </a:prstGeom>
        </p:spPr>
      </p:pic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2EBCF0DF-DBA1-5A3F-DC64-7C07C43BE27B}"/>
              </a:ext>
            </a:extLst>
          </p:cNvPr>
          <p:cNvSpPr/>
          <p:nvPr/>
        </p:nvSpPr>
        <p:spPr>
          <a:xfrm>
            <a:off x="2750629" y="652892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DOCUMENTACIÓN</a:t>
            </a:r>
          </a:p>
        </p:txBody>
      </p:sp>
    </p:spTree>
    <p:extLst>
      <p:ext uri="{BB962C8B-B14F-4D97-AF65-F5344CB8AC3E}">
        <p14:creationId xmlns:p14="http://schemas.microsoft.com/office/powerpoint/2010/main" val="4273607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2BE94-CF4C-5484-4705-79B040C2A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916F11A5-C83E-9097-F924-48525CBA82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-2201"/>
            <a:ext cx="1525110" cy="260068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F4FE2DC-6401-AA7B-1958-4DA77C5805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75592"/>
            <a:ext cx="952038" cy="735313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567B01D-9333-2171-32E6-A2671C79194A}"/>
              </a:ext>
            </a:extLst>
          </p:cNvPr>
          <p:cNvSpPr/>
          <p:nvPr/>
        </p:nvSpPr>
        <p:spPr>
          <a:xfrm>
            <a:off x="2796442" y="562800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44" b="1" dirty="0">
                <a:solidFill>
                  <a:srgbClr val="00B050"/>
                </a:solidFill>
                <a:latin typeface="Aptos" panose="02110004020202020204"/>
              </a:rPr>
              <a:t>CONCESIÓN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9B31B07B-341F-2893-2682-FCA54F6849F8}"/>
              </a:ext>
            </a:extLst>
          </p:cNvPr>
          <p:cNvSpPr/>
          <p:nvPr/>
        </p:nvSpPr>
        <p:spPr>
          <a:xfrm>
            <a:off x="653119" y="1404608"/>
            <a:ext cx="8712678" cy="48506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44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44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Validada la documentación</a:t>
            </a:r>
            <a:r>
              <a:rPr kumimoji="0" lang="es-ES" sz="2844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anterior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44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844" b="1" baseline="0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44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CONCESIÓN POR DECRETO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2844" b="1" baseline="0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844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44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 partir de este momento se puede contratar </a:t>
            </a:r>
            <a:endParaRPr kumimoji="0" lang="es-ES" sz="2844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AD45460-FBBC-53B6-735C-36326D32F9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0665" y="6179921"/>
            <a:ext cx="1726051" cy="402487"/>
          </a:xfrm>
          <a:prstGeom prst="rect">
            <a:avLst/>
          </a:prstGeom>
        </p:spPr>
      </p:pic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87ECCF8C-D0E0-BA91-E3BF-6B82A9626F59}"/>
              </a:ext>
            </a:extLst>
          </p:cNvPr>
          <p:cNvCxnSpPr>
            <a:cxnSpLocks/>
          </p:cNvCxnSpPr>
          <p:nvPr/>
        </p:nvCxnSpPr>
        <p:spPr>
          <a:xfrm>
            <a:off x="4890448" y="2920621"/>
            <a:ext cx="14667" cy="51703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8987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43AAD-4040-C536-2227-137402536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A549B6FC-D519-4E1B-77B8-C7D904ECCF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-10666"/>
            <a:ext cx="1525110" cy="2600688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DCCABC4D-617F-499B-F7B6-DC7F6FB68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67127"/>
            <a:ext cx="952038" cy="73531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9663D6D-F12E-C7F3-57FD-CCF3541B2F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956536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0A47B1B3-4A80-F999-3614-37CEBDE3D3A6}"/>
              </a:ext>
            </a:extLst>
          </p:cNvPr>
          <p:cNvSpPr/>
          <p:nvPr/>
        </p:nvSpPr>
        <p:spPr>
          <a:xfrm>
            <a:off x="2608732" y="1124340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PLAZOS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70181D3D-2B33-4D71-D03D-9B61BA9A05CE}"/>
              </a:ext>
            </a:extLst>
          </p:cNvPr>
          <p:cNvSpPr/>
          <p:nvPr/>
        </p:nvSpPr>
        <p:spPr>
          <a:xfrm>
            <a:off x="819011" y="2079009"/>
            <a:ext cx="2520141" cy="84205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44" b="1" dirty="0">
                <a:solidFill>
                  <a:schemeClr val="tx1"/>
                </a:solidFill>
              </a:rPr>
              <a:t>S</a:t>
            </a:r>
            <a:r>
              <a:rPr lang="es-ES" sz="2438" b="1" dirty="0">
                <a:solidFill>
                  <a:schemeClr val="tx1"/>
                </a:solidFill>
              </a:rPr>
              <a:t>olicitudes 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C3450B2-ED91-793C-7735-69FE8C8AE123}"/>
              </a:ext>
            </a:extLst>
          </p:cNvPr>
          <p:cNvSpPr/>
          <p:nvPr/>
        </p:nvSpPr>
        <p:spPr>
          <a:xfrm>
            <a:off x="6038117" y="2185848"/>
            <a:ext cx="2816634" cy="5798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i="1" dirty="0">
                <a:solidFill>
                  <a:srgbClr val="FF0000"/>
                </a:solidFill>
              </a:rPr>
              <a:t>Hasta 15/06/2027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2F623EC4-787B-E090-920E-9396E0286101}"/>
              </a:ext>
            </a:extLst>
          </p:cNvPr>
          <p:cNvSpPr/>
          <p:nvPr/>
        </p:nvSpPr>
        <p:spPr>
          <a:xfrm>
            <a:off x="819011" y="4325428"/>
            <a:ext cx="2565634" cy="8698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44" b="1" dirty="0">
                <a:solidFill>
                  <a:schemeClr val="tx1"/>
                </a:solidFill>
              </a:rPr>
              <a:t>Remanentes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DBE7859-B7B6-109E-9492-2F9528EDEF4B}"/>
              </a:ext>
            </a:extLst>
          </p:cNvPr>
          <p:cNvSpPr/>
          <p:nvPr/>
        </p:nvSpPr>
        <p:spPr>
          <a:xfrm>
            <a:off x="6117677" y="4498880"/>
            <a:ext cx="2816634" cy="6286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i="1" dirty="0">
                <a:solidFill>
                  <a:srgbClr val="FF0000"/>
                </a:solidFill>
              </a:rPr>
              <a:t>Hasta 30/09/2027</a:t>
            </a:r>
          </a:p>
          <a:p>
            <a:pPr algn="ctr"/>
            <a:r>
              <a:rPr lang="es-ES" sz="1463" dirty="0">
                <a:solidFill>
                  <a:srgbClr val="FF0000"/>
                </a:solidFill>
              </a:rPr>
              <a:t>Improrrogable</a:t>
            </a:r>
            <a:endParaRPr lang="es-ES" sz="1463" b="1" i="1" dirty="0">
              <a:solidFill>
                <a:srgbClr val="FF0000"/>
              </a:solidFill>
            </a:endParaRP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1907B266-7FFC-B0F5-8C1C-67ABDD07DF57}"/>
              </a:ext>
            </a:extLst>
          </p:cNvPr>
          <p:cNvCxnSpPr>
            <a:cxnSpLocks/>
          </p:cNvCxnSpPr>
          <p:nvPr/>
        </p:nvCxnSpPr>
        <p:spPr>
          <a:xfrm>
            <a:off x="3994215" y="2500034"/>
            <a:ext cx="1555165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6EC7FC94-F201-9211-8C49-CF317BB298DA}"/>
              </a:ext>
            </a:extLst>
          </p:cNvPr>
          <p:cNvCxnSpPr>
            <a:cxnSpLocks/>
          </p:cNvCxnSpPr>
          <p:nvPr/>
        </p:nvCxnSpPr>
        <p:spPr>
          <a:xfrm flipV="1">
            <a:off x="3994215" y="4817660"/>
            <a:ext cx="1555165" cy="455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8CEFB8CB-36D2-EBC4-EA7A-CF9937F13CF5}"/>
              </a:ext>
            </a:extLst>
          </p:cNvPr>
          <p:cNvSpPr/>
          <p:nvPr/>
        </p:nvSpPr>
        <p:spPr>
          <a:xfrm>
            <a:off x="2198526" y="5455048"/>
            <a:ext cx="4290915" cy="62860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25" i="1" dirty="0">
                <a:solidFill>
                  <a:schemeClr val="tx1"/>
                </a:solidFill>
              </a:rPr>
              <a:t>Para nuevas actuaciones que </a:t>
            </a:r>
            <a:r>
              <a:rPr lang="es-ES" sz="1625" b="1" i="1" dirty="0">
                <a:solidFill>
                  <a:schemeClr val="tx1"/>
                </a:solidFill>
              </a:rPr>
              <a:t>NO</a:t>
            </a:r>
            <a:r>
              <a:rPr lang="es-ES" sz="1625" i="1" dirty="0">
                <a:solidFill>
                  <a:schemeClr val="tx1"/>
                </a:solidFill>
              </a:rPr>
              <a:t> estén en ejecución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54F9064C-B65F-7748-3E46-A5EF29A6EA59}"/>
              </a:ext>
            </a:extLst>
          </p:cNvPr>
          <p:cNvCxnSpPr>
            <a:stCxn id="12" idx="2"/>
          </p:cNvCxnSpPr>
          <p:nvPr/>
        </p:nvCxnSpPr>
        <p:spPr>
          <a:xfrm>
            <a:off x="1357021" y="5263790"/>
            <a:ext cx="7581" cy="4888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3A2B0C32-71C1-C105-68C8-CDAC47947A29}"/>
              </a:ext>
            </a:extLst>
          </p:cNvPr>
          <p:cNvCxnSpPr>
            <a:cxnSpLocks/>
            <a:endCxn id="31" idx="1"/>
          </p:cNvCxnSpPr>
          <p:nvPr/>
        </p:nvCxnSpPr>
        <p:spPr>
          <a:xfrm>
            <a:off x="1357021" y="5769350"/>
            <a:ext cx="84150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Rectángulo: esquinas redondeadas 30">
            <a:extLst>
              <a:ext uri="{FF2B5EF4-FFF2-40B4-BE49-F238E27FC236}">
                <a16:creationId xmlns:a16="http://schemas.microsoft.com/office/drawing/2014/main" id="{8CEFB8CB-36D2-EBC4-EA7A-CF9937F13CF5}"/>
              </a:ext>
            </a:extLst>
          </p:cNvPr>
          <p:cNvSpPr/>
          <p:nvPr/>
        </p:nvSpPr>
        <p:spPr>
          <a:xfrm>
            <a:off x="819270" y="3387066"/>
            <a:ext cx="7956240" cy="62860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>
                <a:solidFill>
                  <a:schemeClr val="tx1"/>
                </a:solidFill>
              </a:rPr>
              <a:t>(Para las que tenga que ejecutar la Diputación, hasta el 31/12/2024, improrrogable)</a:t>
            </a:r>
          </a:p>
        </p:txBody>
      </p:sp>
    </p:spTree>
    <p:extLst>
      <p:ext uri="{BB962C8B-B14F-4D97-AF65-F5344CB8AC3E}">
        <p14:creationId xmlns:p14="http://schemas.microsoft.com/office/powerpoint/2010/main" val="57680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71F49-EA25-525D-9E8D-D402D1B9F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6643F69-0364-B839-6B93-87D070DCDA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98FFAF37-AD65-CFCF-E27E-BA391240F0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77793"/>
            <a:ext cx="952038" cy="73531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5C7A439-F048-BE7C-51DC-442065D3CC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1955" y="5993859"/>
            <a:ext cx="1726051" cy="402487"/>
          </a:xfrm>
          <a:prstGeom prst="rect">
            <a:avLst/>
          </a:prstGeom>
        </p:spPr>
      </p:pic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501477F1-40B3-54E1-2D2E-70AA537F01D8}"/>
              </a:ext>
            </a:extLst>
          </p:cNvPr>
          <p:cNvSpPr/>
          <p:nvPr/>
        </p:nvSpPr>
        <p:spPr>
          <a:xfrm>
            <a:off x="1525110" y="2800397"/>
            <a:ext cx="2334986" cy="6286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44" b="1" dirty="0">
                <a:solidFill>
                  <a:schemeClr val="tx1"/>
                </a:solidFill>
              </a:rPr>
              <a:t>Ejecución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95BC07B-7C6F-0BB6-F484-0BFF7BD00392}"/>
              </a:ext>
            </a:extLst>
          </p:cNvPr>
          <p:cNvSpPr/>
          <p:nvPr/>
        </p:nvSpPr>
        <p:spPr>
          <a:xfrm>
            <a:off x="4665974" y="2800396"/>
            <a:ext cx="2816634" cy="6286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i="1" dirty="0">
                <a:solidFill>
                  <a:srgbClr val="FF0000"/>
                </a:solidFill>
              </a:rPr>
              <a:t>Hasta 31/12/2027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A260B762-0065-2D96-D5C3-D7ED16D88A1F}"/>
              </a:ext>
            </a:extLst>
          </p:cNvPr>
          <p:cNvSpPr/>
          <p:nvPr/>
        </p:nvSpPr>
        <p:spPr>
          <a:xfrm>
            <a:off x="1525110" y="4387381"/>
            <a:ext cx="2334986" cy="6286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44" b="1" dirty="0">
                <a:solidFill>
                  <a:schemeClr val="tx1"/>
                </a:solidFill>
              </a:rPr>
              <a:t>Justificación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5B70184-8608-440A-0739-2A2301FA9348}"/>
              </a:ext>
            </a:extLst>
          </p:cNvPr>
          <p:cNvSpPr/>
          <p:nvPr/>
        </p:nvSpPr>
        <p:spPr>
          <a:xfrm>
            <a:off x="4665973" y="4387381"/>
            <a:ext cx="2816634" cy="6286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i="1" dirty="0">
                <a:solidFill>
                  <a:srgbClr val="FF0000"/>
                </a:solidFill>
              </a:rPr>
              <a:t>Hasta 31/03/2028</a:t>
            </a: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29FAAE5D-6D4C-DFF1-FEA1-BC6F5B7C6FE9}"/>
              </a:ext>
            </a:extLst>
          </p:cNvPr>
          <p:cNvCxnSpPr>
            <a:cxnSpLocks/>
          </p:cNvCxnSpPr>
          <p:nvPr/>
        </p:nvCxnSpPr>
        <p:spPr>
          <a:xfrm>
            <a:off x="4031561" y="3112961"/>
            <a:ext cx="462946" cy="347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0C7F248D-2E79-D3AC-BB0B-86276178100B}"/>
              </a:ext>
            </a:extLst>
          </p:cNvPr>
          <p:cNvCxnSpPr>
            <a:cxnSpLocks/>
          </p:cNvCxnSpPr>
          <p:nvPr/>
        </p:nvCxnSpPr>
        <p:spPr>
          <a:xfrm>
            <a:off x="4031561" y="4701682"/>
            <a:ext cx="462946" cy="347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F065B297-A278-864B-E25D-F8F9CD21573A}"/>
              </a:ext>
            </a:extLst>
          </p:cNvPr>
          <p:cNvSpPr/>
          <p:nvPr/>
        </p:nvSpPr>
        <p:spPr>
          <a:xfrm>
            <a:off x="2608732" y="1124340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PLAZOS</a:t>
            </a:r>
          </a:p>
        </p:txBody>
      </p:sp>
    </p:spTree>
    <p:extLst>
      <p:ext uri="{BB962C8B-B14F-4D97-AF65-F5344CB8AC3E}">
        <p14:creationId xmlns:p14="http://schemas.microsoft.com/office/powerpoint/2010/main" val="22578347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CCDEC-D337-FED9-7BD4-8A9B38FA9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>
            <a:extLst>
              <a:ext uri="{FF2B5EF4-FFF2-40B4-BE49-F238E27FC236}">
                <a16:creationId xmlns:a16="http://schemas.microsoft.com/office/drawing/2014/main" id="{E918CB23-E6A4-CFF3-43C5-AAFA70FEDA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2785"/>
            <a:ext cx="1525110" cy="2600688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D760F52D-5655-577D-2BCA-F72CBD365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80578"/>
            <a:ext cx="952038" cy="735313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3F6A3D65-3F89-5381-6BE9-1ADDA76964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3272" y="5977683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44E3BD96-3546-901F-D296-1BF1309BB090}"/>
              </a:ext>
            </a:extLst>
          </p:cNvPr>
          <p:cNvSpPr/>
          <p:nvPr/>
        </p:nvSpPr>
        <p:spPr>
          <a:xfrm>
            <a:off x="2764012" y="736154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PAGOS</a:t>
            </a: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436F1195-EC50-B6BC-D6AE-FEA76F3463A5}"/>
              </a:ext>
            </a:extLst>
          </p:cNvPr>
          <p:cNvSpPr/>
          <p:nvPr/>
        </p:nvSpPr>
        <p:spPr>
          <a:xfrm>
            <a:off x="2048050" y="1891874"/>
            <a:ext cx="1678071" cy="88867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chemeClr val="tx1"/>
                </a:solidFill>
              </a:rPr>
              <a:t>75%</a:t>
            </a:r>
          </a:p>
          <a:p>
            <a:pPr algn="ctr"/>
            <a:r>
              <a:rPr lang="es-ES" sz="1400" b="1" dirty="0">
                <a:solidFill>
                  <a:schemeClr val="tx1"/>
                </a:solidFill>
              </a:rPr>
              <a:t>de la adjudicación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8C949093-5E3F-F53B-E154-10D7982505A7}"/>
              </a:ext>
            </a:extLst>
          </p:cNvPr>
          <p:cNvSpPr/>
          <p:nvPr/>
        </p:nvSpPr>
        <p:spPr>
          <a:xfrm>
            <a:off x="4237846" y="1716061"/>
            <a:ext cx="5450827" cy="1391449"/>
          </a:xfrm>
          <a:custGeom>
            <a:avLst/>
            <a:gdLst>
              <a:gd name="connsiteX0" fmla="*/ 0 w 5450827"/>
              <a:gd name="connsiteY0" fmla="*/ 0 h 1391449"/>
              <a:gd name="connsiteX1" fmla="*/ 490574 w 5450827"/>
              <a:gd name="connsiteY1" fmla="*/ 0 h 1391449"/>
              <a:gd name="connsiteX2" fmla="*/ 872132 w 5450827"/>
              <a:gd name="connsiteY2" fmla="*/ 0 h 1391449"/>
              <a:gd name="connsiteX3" fmla="*/ 1308198 w 5450827"/>
              <a:gd name="connsiteY3" fmla="*/ 0 h 1391449"/>
              <a:gd name="connsiteX4" fmla="*/ 1744265 w 5450827"/>
              <a:gd name="connsiteY4" fmla="*/ 0 h 1391449"/>
              <a:gd name="connsiteX5" fmla="*/ 2343856 w 5450827"/>
              <a:gd name="connsiteY5" fmla="*/ 0 h 1391449"/>
              <a:gd name="connsiteX6" fmla="*/ 2888938 w 5450827"/>
              <a:gd name="connsiteY6" fmla="*/ 0 h 1391449"/>
              <a:gd name="connsiteX7" fmla="*/ 3379513 w 5450827"/>
              <a:gd name="connsiteY7" fmla="*/ 0 h 1391449"/>
              <a:gd name="connsiteX8" fmla="*/ 3870087 w 5450827"/>
              <a:gd name="connsiteY8" fmla="*/ 0 h 1391449"/>
              <a:gd name="connsiteX9" fmla="*/ 4415170 w 5450827"/>
              <a:gd name="connsiteY9" fmla="*/ 0 h 1391449"/>
              <a:gd name="connsiteX10" fmla="*/ 4851236 w 5450827"/>
              <a:gd name="connsiteY10" fmla="*/ 0 h 1391449"/>
              <a:gd name="connsiteX11" fmla="*/ 5450827 w 5450827"/>
              <a:gd name="connsiteY11" fmla="*/ 0 h 1391449"/>
              <a:gd name="connsiteX12" fmla="*/ 5450827 w 5450827"/>
              <a:gd name="connsiteY12" fmla="*/ 463816 h 1391449"/>
              <a:gd name="connsiteX13" fmla="*/ 5450827 w 5450827"/>
              <a:gd name="connsiteY13" fmla="*/ 955462 h 1391449"/>
              <a:gd name="connsiteX14" fmla="*/ 5450827 w 5450827"/>
              <a:gd name="connsiteY14" fmla="*/ 1391449 h 1391449"/>
              <a:gd name="connsiteX15" fmla="*/ 4960253 w 5450827"/>
              <a:gd name="connsiteY15" fmla="*/ 1391449 h 1391449"/>
              <a:gd name="connsiteX16" fmla="*/ 4469678 w 5450827"/>
              <a:gd name="connsiteY16" fmla="*/ 1391449 h 1391449"/>
              <a:gd name="connsiteX17" fmla="*/ 3924595 w 5450827"/>
              <a:gd name="connsiteY17" fmla="*/ 1391449 h 1391449"/>
              <a:gd name="connsiteX18" fmla="*/ 3325004 w 5450827"/>
              <a:gd name="connsiteY18" fmla="*/ 1391449 h 1391449"/>
              <a:gd name="connsiteX19" fmla="*/ 2779922 w 5450827"/>
              <a:gd name="connsiteY19" fmla="*/ 1391449 h 1391449"/>
              <a:gd name="connsiteX20" fmla="*/ 2398364 w 5450827"/>
              <a:gd name="connsiteY20" fmla="*/ 1391449 h 1391449"/>
              <a:gd name="connsiteX21" fmla="*/ 1798773 w 5450827"/>
              <a:gd name="connsiteY21" fmla="*/ 1391449 h 1391449"/>
              <a:gd name="connsiteX22" fmla="*/ 1308198 w 5450827"/>
              <a:gd name="connsiteY22" fmla="*/ 1391449 h 1391449"/>
              <a:gd name="connsiteX23" fmla="*/ 817624 w 5450827"/>
              <a:gd name="connsiteY23" fmla="*/ 1391449 h 1391449"/>
              <a:gd name="connsiteX24" fmla="*/ 0 w 5450827"/>
              <a:gd name="connsiteY24" fmla="*/ 1391449 h 1391449"/>
              <a:gd name="connsiteX25" fmla="*/ 0 w 5450827"/>
              <a:gd name="connsiteY25" fmla="*/ 899804 h 1391449"/>
              <a:gd name="connsiteX26" fmla="*/ 0 w 5450827"/>
              <a:gd name="connsiteY26" fmla="*/ 408158 h 1391449"/>
              <a:gd name="connsiteX27" fmla="*/ 0 w 5450827"/>
              <a:gd name="connsiteY27" fmla="*/ 0 h 1391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5450827" h="1391449" fill="none" extrusionOk="0">
                <a:moveTo>
                  <a:pt x="0" y="0"/>
                </a:moveTo>
                <a:cubicBezTo>
                  <a:pt x="209236" y="-3371"/>
                  <a:pt x="296806" y="20608"/>
                  <a:pt x="490574" y="0"/>
                </a:cubicBezTo>
                <a:cubicBezTo>
                  <a:pt x="684342" y="-20608"/>
                  <a:pt x="729752" y="14090"/>
                  <a:pt x="872132" y="0"/>
                </a:cubicBezTo>
                <a:cubicBezTo>
                  <a:pt x="1014512" y="-14090"/>
                  <a:pt x="1161747" y="45521"/>
                  <a:pt x="1308198" y="0"/>
                </a:cubicBezTo>
                <a:cubicBezTo>
                  <a:pt x="1454649" y="-45521"/>
                  <a:pt x="1614905" y="10211"/>
                  <a:pt x="1744265" y="0"/>
                </a:cubicBezTo>
                <a:cubicBezTo>
                  <a:pt x="1873625" y="-10211"/>
                  <a:pt x="2183796" y="8393"/>
                  <a:pt x="2343856" y="0"/>
                </a:cubicBezTo>
                <a:cubicBezTo>
                  <a:pt x="2503916" y="-8393"/>
                  <a:pt x="2628623" y="35370"/>
                  <a:pt x="2888938" y="0"/>
                </a:cubicBezTo>
                <a:cubicBezTo>
                  <a:pt x="3149253" y="-35370"/>
                  <a:pt x="3238704" y="2029"/>
                  <a:pt x="3379513" y="0"/>
                </a:cubicBezTo>
                <a:cubicBezTo>
                  <a:pt x="3520323" y="-2029"/>
                  <a:pt x="3701664" y="35179"/>
                  <a:pt x="3870087" y="0"/>
                </a:cubicBezTo>
                <a:cubicBezTo>
                  <a:pt x="4038510" y="-35179"/>
                  <a:pt x="4270291" y="49848"/>
                  <a:pt x="4415170" y="0"/>
                </a:cubicBezTo>
                <a:cubicBezTo>
                  <a:pt x="4560049" y="-49848"/>
                  <a:pt x="4677770" y="10377"/>
                  <a:pt x="4851236" y="0"/>
                </a:cubicBezTo>
                <a:cubicBezTo>
                  <a:pt x="5024702" y="-10377"/>
                  <a:pt x="5166909" y="71444"/>
                  <a:pt x="5450827" y="0"/>
                </a:cubicBezTo>
                <a:cubicBezTo>
                  <a:pt x="5486323" y="201323"/>
                  <a:pt x="5412253" y="296975"/>
                  <a:pt x="5450827" y="463816"/>
                </a:cubicBezTo>
                <a:cubicBezTo>
                  <a:pt x="5489401" y="630657"/>
                  <a:pt x="5436273" y="772656"/>
                  <a:pt x="5450827" y="955462"/>
                </a:cubicBezTo>
                <a:cubicBezTo>
                  <a:pt x="5465381" y="1138268"/>
                  <a:pt x="5418456" y="1225584"/>
                  <a:pt x="5450827" y="1391449"/>
                </a:cubicBezTo>
                <a:cubicBezTo>
                  <a:pt x="5275219" y="1413973"/>
                  <a:pt x="5081419" y="1364109"/>
                  <a:pt x="4960253" y="1391449"/>
                </a:cubicBezTo>
                <a:cubicBezTo>
                  <a:pt x="4839087" y="1418789"/>
                  <a:pt x="4702718" y="1345154"/>
                  <a:pt x="4469678" y="1391449"/>
                </a:cubicBezTo>
                <a:cubicBezTo>
                  <a:pt x="4236638" y="1437744"/>
                  <a:pt x="4045081" y="1361871"/>
                  <a:pt x="3924595" y="1391449"/>
                </a:cubicBezTo>
                <a:cubicBezTo>
                  <a:pt x="3804109" y="1421027"/>
                  <a:pt x="3569140" y="1385506"/>
                  <a:pt x="3325004" y="1391449"/>
                </a:cubicBezTo>
                <a:cubicBezTo>
                  <a:pt x="3080868" y="1397392"/>
                  <a:pt x="2998403" y="1361685"/>
                  <a:pt x="2779922" y="1391449"/>
                </a:cubicBezTo>
                <a:cubicBezTo>
                  <a:pt x="2561441" y="1421213"/>
                  <a:pt x="2587988" y="1372284"/>
                  <a:pt x="2398364" y="1391449"/>
                </a:cubicBezTo>
                <a:cubicBezTo>
                  <a:pt x="2208740" y="1410614"/>
                  <a:pt x="1960462" y="1367463"/>
                  <a:pt x="1798773" y="1391449"/>
                </a:cubicBezTo>
                <a:cubicBezTo>
                  <a:pt x="1637084" y="1415435"/>
                  <a:pt x="1463876" y="1379891"/>
                  <a:pt x="1308198" y="1391449"/>
                </a:cubicBezTo>
                <a:cubicBezTo>
                  <a:pt x="1152521" y="1403007"/>
                  <a:pt x="1039746" y="1382433"/>
                  <a:pt x="817624" y="1391449"/>
                </a:cubicBezTo>
                <a:cubicBezTo>
                  <a:pt x="595502" y="1400465"/>
                  <a:pt x="309396" y="1325532"/>
                  <a:pt x="0" y="1391449"/>
                </a:cubicBezTo>
                <a:cubicBezTo>
                  <a:pt x="-22696" y="1243127"/>
                  <a:pt x="29135" y="1082667"/>
                  <a:pt x="0" y="899804"/>
                </a:cubicBezTo>
                <a:cubicBezTo>
                  <a:pt x="-29135" y="716941"/>
                  <a:pt x="96" y="592952"/>
                  <a:pt x="0" y="408158"/>
                </a:cubicBezTo>
                <a:cubicBezTo>
                  <a:pt x="-96" y="223364"/>
                  <a:pt x="22197" y="184551"/>
                  <a:pt x="0" y="0"/>
                </a:cubicBezTo>
                <a:close/>
              </a:path>
              <a:path w="5450827" h="1391449" stroke="0" extrusionOk="0">
                <a:moveTo>
                  <a:pt x="0" y="0"/>
                </a:moveTo>
                <a:cubicBezTo>
                  <a:pt x="214703" y="-75984"/>
                  <a:pt x="490178" y="63462"/>
                  <a:pt x="654099" y="0"/>
                </a:cubicBezTo>
                <a:cubicBezTo>
                  <a:pt x="818020" y="-63462"/>
                  <a:pt x="885982" y="4201"/>
                  <a:pt x="1035657" y="0"/>
                </a:cubicBezTo>
                <a:cubicBezTo>
                  <a:pt x="1185332" y="-4201"/>
                  <a:pt x="1421177" y="14876"/>
                  <a:pt x="1689756" y="0"/>
                </a:cubicBezTo>
                <a:cubicBezTo>
                  <a:pt x="1958335" y="-14876"/>
                  <a:pt x="2075205" y="27182"/>
                  <a:pt x="2180331" y="0"/>
                </a:cubicBezTo>
                <a:cubicBezTo>
                  <a:pt x="2285458" y="-27182"/>
                  <a:pt x="2572763" y="45303"/>
                  <a:pt x="2779922" y="0"/>
                </a:cubicBezTo>
                <a:cubicBezTo>
                  <a:pt x="2987081" y="-45303"/>
                  <a:pt x="3158117" y="39659"/>
                  <a:pt x="3325004" y="0"/>
                </a:cubicBezTo>
                <a:cubicBezTo>
                  <a:pt x="3491891" y="-39659"/>
                  <a:pt x="3753036" y="44427"/>
                  <a:pt x="3870087" y="0"/>
                </a:cubicBezTo>
                <a:cubicBezTo>
                  <a:pt x="3987138" y="-44427"/>
                  <a:pt x="4061427" y="4590"/>
                  <a:pt x="4251645" y="0"/>
                </a:cubicBezTo>
                <a:cubicBezTo>
                  <a:pt x="4441863" y="-4590"/>
                  <a:pt x="4629444" y="38696"/>
                  <a:pt x="4851236" y="0"/>
                </a:cubicBezTo>
                <a:cubicBezTo>
                  <a:pt x="5073028" y="-38696"/>
                  <a:pt x="5211757" y="39796"/>
                  <a:pt x="5450827" y="0"/>
                </a:cubicBezTo>
                <a:cubicBezTo>
                  <a:pt x="5469698" y="166235"/>
                  <a:pt x="5432091" y="335288"/>
                  <a:pt x="5450827" y="477731"/>
                </a:cubicBezTo>
                <a:cubicBezTo>
                  <a:pt x="5469563" y="620174"/>
                  <a:pt x="5398970" y="706665"/>
                  <a:pt x="5450827" y="927633"/>
                </a:cubicBezTo>
                <a:cubicBezTo>
                  <a:pt x="5502684" y="1148601"/>
                  <a:pt x="5397902" y="1160341"/>
                  <a:pt x="5450827" y="1391449"/>
                </a:cubicBezTo>
                <a:cubicBezTo>
                  <a:pt x="5239228" y="1391708"/>
                  <a:pt x="5125796" y="1386915"/>
                  <a:pt x="5014761" y="1391449"/>
                </a:cubicBezTo>
                <a:cubicBezTo>
                  <a:pt x="4903726" y="1395983"/>
                  <a:pt x="4756209" y="1381902"/>
                  <a:pt x="4578695" y="1391449"/>
                </a:cubicBezTo>
                <a:cubicBezTo>
                  <a:pt x="4401181" y="1400996"/>
                  <a:pt x="4351164" y="1382616"/>
                  <a:pt x="4142629" y="1391449"/>
                </a:cubicBezTo>
                <a:cubicBezTo>
                  <a:pt x="3934094" y="1400282"/>
                  <a:pt x="3669716" y="1343542"/>
                  <a:pt x="3543038" y="1391449"/>
                </a:cubicBezTo>
                <a:cubicBezTo>
                  <a:pt x="3416360" y="1439356"/>
                  <a:pt x="3306647" y="1353377"/>
                  <a:pt x="3106971" y="1391449"/>
                </a:cubicBezTo>
                <a:cubicBezTo>
                  <a:pt x="2907295" y="1429521"/>
                  <a:pt x="2818423" y="1389387"/>
                  <a:pt x="2725414" y="1391449"/>
                </a:cubicBezTo>
                <a:cubicBezTo>
                  <a:pt x="2632405" y="1393511"/>
                  <a:pt x="2464755" y="1369504"/>
                  <a:pt x="2343856" y="1391449"/>
                </a:cubicBezTo>
                <a:cubicBezTo>
                  <a:pt x="2222957" y="1413394"/>
                  <a:pt x="2078532" y="1372302"/>
                  <a:pt x="1962298" y="1391449"/>
                </a:cubicBezTo>
                <a:cubicBezTo>
                  <a:pt x="1846064" y="1410596"/>
                  <a:pt x="1532153" y="1362208"/>
                  <a:pt x="1417215" y="1391449"/>
                </a:cubicBezTo>
                <a:cubicBezTo>
                  <a:pt x="1302277" y="1420690"/>
                  <a:pt x="1101307" y="1382689"/>
                  <a:pt x="817624" y="1391449"/>
                </a:cubicBezTo>
                <a:cubicBezTo>
                  <a:pt x="533941" y="1400209"/>
                  <a:pt x="163620" y="1344972"/>
                  <a:pt x="0" y="1391449"/>
                </a:cubicBezTo>
                <a:cubicBezTo>
                  <a:pt x="-26592" y="1220895"/>
                  <a:pt x="17798" y="1076576"/>
                  <a:pt x="0" y="969376"/>
                </a:cubicBezTo>
                <a:cubicBezTo>
                  <a:pt x="-17798" y="862176"/>
                  <a:pt x="8244" y="653543"/>
                  <a:pt x="0" y="547303"/>
                </a:cubicBezTo>
                <a:cubicBezTo>
                  <a:pt x="-8244" y="441063"/>
                  <a:pt x="28773" y="189221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prstDash val="sysDash"/>
            <a:extLst>
              <a:ext uri="{C807C97D-BFC1-408E-A445-0C87EB9F89A2}">
                <ask:lineSketchStyleProps xmlns:ask="http://schemas.microsoft.com/office/drawing/2018/sketchyshapes" sd="201543121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31" dirty="0">
                <a:solidFill>
                  <a:schemeClr val="tx1"/>
                </a:solidFill>
              </a:rPr>
              <a:t>Contra remisión de:</a:t>
            </a:r>
          </a:p>
          <a:p>
            <a:pPr marL="278606" indent="-278606">
              <a:buFont typeface="Wingdings" panose="05000000000000000000" pitchFamily="2" charset="2"/>
              <a:buChar char="ü"/>
            </a:pPr>
            <a:r>
              <a:rPr lang="es-ES" sz="2031" dirty="0">
                <a:solidFill>
                  <a:schemeClr val="tx1"/>
                </a:solidFill>
              </a:rPr>
              <a:t>Estadillo de adjudicación  </a:t>
            </a:r>
          </a:p>
          <a:p>
            <a:pPr marL="278606" indent="-278606">
              <a:buFont typeface="Wingdings" panose="05000000000000000000" pitchFamily="2" charset="2"/>
              <a:buChar char="ü"/>
            </a:pPr>
            <a:r>
              <a:rPr lang="es-ES" sz="2031" dirty="0">
                <a:solidFill>
                  <a:schemeClr val="tx1"/>
                </a:solidFill>
              </a:rPr>
              <a:t>Certificado de adjudicación</a:t>
            </a: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1ECD56D0-87F6-0754-DB27-7B6FE9A2109B}"/>
              </a:ext>
            </a:extLst>
          </p:cNvPr>
          <p:cNvSpPr/>
          <p:nvPr/>
        </p:nvSpPr>
        <p:spPr>
          <a:xfrm>
            <a:off x="2048050" y="3252549"/>
            <a:ext cx="1650037" cy="9293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chemeClr val="tx1"/>
                </a:solidFill>
              </a:rPr>
              <a:t>25%</a:t>
            </a:r>
          </a:p>
          <a:p>
            <a:pPr algn="ctr"/>
            <a:r>
              <a:rPr lang="es-ES" sz="1400" b="1" dirty="0">
                <a:solidFill>
                  <a:schemeClr val="tx1"/>
                </a:solidFill>
              </a:rPr>
              <a:t>de la adjudicación</a:t>
            </a:r>
            <a:endParaRPr lang="es-ES" sz="2844" b="1" dirty="0">
              <a:solidFill>
                <a:schemeClr val="tx1"/>
              </a:solidFill>
            </a:endParaRP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6CD3DA9A-3A98-CC10-4B48-3A263C64198E}"/>
              </a:ext>
            </a:extLst>
          </p:cNvPr>
          <p:cNvCxnSpPr>
            <a:cxnSpLocks/>
          </p:cNvCxnSpPr>
          <p:nvPr/>
        </p:nvCxnSpPr>
        <p:spPr>
          <a:xfrm>
            <a:off x="3774900" y="2408309"/>
            <a:ext cx="462946" cy="347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3AD208E1-11B9-E82B-148E-6FF5A6BA8A47}"/>
              </a:ext>
            </a:extLst>
          </p:cNvPr>
          <p:cNvCxnSpPr>
            <a:cxnSpLocks/>
          </p:cNvCxnSpPr>
          <p:nvPr/>
        </p:nvCxnSpPr>
        <p:spPr>
          <a:xfrm>
            <a:off x="3736493" y="3735679"/>
            <a:ext cx="462946" cy="347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9EB79068-D41F-5EF1-481F-50B31B02B28E}"/>
              </a:ext>
            </a:extLst>
          </p:cNvPr>
          <p:cNvSpPr/>
          <p:nvPr/>
        </p:nvSpPr>
        <p:spPr>
          <a:xfrm>
            <a:off x="4237846" y="3270995"/>
            <a:ext cx="5450828" cy="929371"/>
          </a:xfrm>
          <a:custGeom>
            <a:avLst/>
            <a:gdLst>
              <a:gd name="connsiteX0" fmla="*/ 0 w 5450828"/>
              <a:gd name="connsiteY0" fmla="*/ 0 h 929371"/>
              <a:gd name="connsiteX1" fmla="*/ 599591 w 5450828"/>
              <a:gd name="connsiteY1" fmla="*/ 0 h 929371"/>
              <a:gd name="connsiteX2" fmla="*/ 1253690 w 5450828"/>
              <a:gd name="connsiteY2" fmla="*/ 0 h 929371"/>
              <a:gd name="connsiteX3" fmla="*/ 1689757 w 5450828"/>
              <a:gd name="connsiteY3" fmla="*/ 0 h 929371"/>
              <a:gd name="connsiteX4" fmla="*/ 2071315 w 5450828"/>
              <a:gd name="connsiteY4" fmla="*/ 0 h 929371"/>
              <a:gd name="connsiteX5" fmla="*/ 2616397 w 5450828"/>
              <a:gd name="connsiteY5" fmla="*/ 0 h 929371"/>
              <a:gd name="connsiteX6" fmla="*/ 3052464 w 5450828"/>
              <a:gd name="connsiteY6" fmla="*/ 0 h 929371"/>
              <a:gd name="connsiteX7" fmla="*/ 3434022 w 5450828"/>
              <a:gd name="connsiteY7" fmla="*/ 0 h 929371"/>
              <a:gd name="connsiteX8" fmla="*/ 3924596 w 5450828"/>
              <a:gd name="connsiteY8" fmla="*/ 0 h 929371"/>
              <a:gd name="connsiteX9" fmla="*/ 4306154 w 5450828"/>
              <a:gd name="connsiteY9" fmla="*/ 0 h 929371"/>
              <a:gd name="connsiteX10" fmla="*/ 4796729 w 5450828"/>
              <a:gd name="connsiteY10" fmla="*/ 0 h 929371"/>
              <a:gd name="connsiteX11" fmla="*/ 5450828 w 5450828"/>
              <a:gd name="connsiteY11" fmla="*/ 0 h 929371"/>
              <a:gd name="connsiteX12" fmla="*/ 5450828 w 5450828"/>
              <a:gd name="connsiteY12" fmla="*/ 483273 h 929371"/>
              <a:gd name="connsiteX13" fmla="*/ 5450828 w 5450828"/>
              <a:gd name="connsiteY13" fmla="*/ 929371 h 929371"/>
              <a:gd name="connsiteX14" fmla="*/ 4796729 w 5450828"/>
              <a:gd name="connsiteY14" fmla="*/ 929371 h 929371"/>
              <a:gd name="connsiteX15" fmla="*/ 4360662 w 5450828"/>
              <a:gd name="connsiteY15" fmla="*/ 929371 h 929371"/>
              <a:gd name="connsiteX16" fmla="*/ 3815580 w 5450828"/>
              <a:gd name="connsiteY16" fmla="*/ 929371 h 929371"/>
              <a:gd name="connsiteX17" fmla="*/ 3161480 w 5450828"/>
              <a:gd name="connsiteY17" fmla="*/ 929371 h 929371"/>
              <a:gd name="connsiteX18" fmla="*/ 2725414 w 5450828"/>
              <a:gd name="connsiteY18" fmla="*/ 929371 h 929371"/>
              <a:gd name="connsiteX19" fmla="*/ 2289348 w 5450828"/>
              <a:gd name="connsiteY19" fmla="*/ 929371 h 929371"/>
              <a:gd name="connsiteX20" fmla="*/ 1744265 w 5450828"/>
              <a:gd name="connsiteY20" fmla="*/ 929371 h 929371"/>
              <a:gd name="connsiteX21" fmla="*/ 1308199 w 5450828"/>
              <a:gd name="connsiteY21" fmla="*/ 929371 h 929371"/>
              <a:gd name="connsiteX22" fmla="*/ 817624 w 5450828"/>
              <a:gd name="connsiteY22" fmla="*/ 929371 h 929371"/>
              <a:gd name="connsiteX23" fmla="*/ 0 w 5450828"/>
              <a:gd name="connsiteY23" fmla="*/ 929371 h 929371"/>
              <a:gd name="connsiteX24" fmla="*/ 0 w 5450828"/>
              <a:gd name="connsiteY24" fmla="*/ 483273 h 929371"/>
              <a:gd name="connsiteX25" fmla="*/ 0 w 5450828"/>
              <a:gd name="connsiteY25" fmla="*/ 0 h 929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450828" h="929371" fill="none" extrusionOk="0">
                <a:moveTo>
                  <a:pt x="0" y="0"/>
                </a:moveTo>
                <a:cubicBezTo>
                  <a:pt x="297973" y="-17505"/>
                  <a:pt x="372780" y="34884"/>
                  <a:pt x="599591" y="0"/>
                </a:cubicBezTo>
                <a:cubicBezTo>
                  <a:pt x="826402" y="-34884"/>
                  <a:pt x="946105" y="10191"/>
                  <a:pt x="1253690" y="0"/>
                </a:cubicBezTo>
                <a:cubicBezTo>
                  <a:pt x="1561275" y="-10191"/>
                  <a:pt x="1600046" y="11917"/>
                  <a:pt x="1689757" y="0"/>
                </a:cubicBezTo>
                <a:cubicBezTo>
                  <a:pt x="1779468" y="-11917"/>
                  <a:pt x="1960763" y="9625"/>
                  <a:pt x="2071315" y="0"/>
                </a:cubicBezTo>
                <a:cubicBezTo>
                  <a:pt x="2181867" y="-9625"/>
                  <a:pt x="2500107" y="14344"/>
                  <a:pt x="2616397" y="0"/>
                </a:cubicBezTo>
                <a:cubicBezTo>
                  <a:pt x="2732687" y="-14344"/>
                  <a:pt x="2839231" y="37826"/>
                  <a:pt x="3052464" y="0"/>
                </a:cubicBezTo>
                <a:cubicBezTo>
                  <a:pt x="3265697" y="-37826"/>
                  <a:pt x="3259744" y="35535"/>
                  <a:pt x="3434022" y="0"/>
                </a:cubicBezTo>
                <a:cubicBezTo>
                  <a:pt x="3608300" y="-35535"/>
                  <a:pt x="3754480" y="57710"/>
                  <a:pt x="3924596" y="0"/>
                </a:cubicBezTo>
                <a:cubicBezTo>
                  <a:pt x="4094712" y="-57710"/>
                  <a:pt x="4167569" y="19079"/>
                  <a:pt x="4306154" y="0"/>
                </a:cubicBezTo>
                <a:cubicBezTo>
                  <a:pt x="4444739" y="-19079"/>
                  <a:pt x="4669327" y="49883"/>
                  <a:pt x="4796729" y="0"/>
                </a:cubicBezTo>
                <a:cubicBezTo>
                  <a:pt x="4924131" y="-49883"/>
                  <a:pt x="5248433" y="36363"/>
                  <a:pt x="5450828" y="0"/>
                </a:cubicBezTo>
                <a:cubicBezTo>
                  <a:pt x="5481574" y="211722"/>
                  <a:pt x="5439210" y="342430"/>
                  <a:pt x="5450828" y="483273"/>
                </a:cubicBezTo>
                <a:cubicBezTo>
                  <a:pt x="5462446" y="624116"/>
                  <a:pt x="5434461" y="756735"/>
                  <a:pt x="5450828" y="929371"/>
                </a:cubicBezTo>
                <a:cubicBezTo>
                  <a:pt x="5281092" y="947887"/>
                  <a:pt x="4937469" y="913578"/>
                  <a:pt x="4796729" y="929371"/>
                </a:cubicBezTo>
                <a:cubicBezTo>
                  <a:pt x="4655989" y="945164"/>
                  <a:pt x="4453521" y="886472"/>
                  <a:pt x="4360662" y="929371"/>
                </a:cubicBezTo>
                <a:cubicBezTo>
                  <a:pt x="4267803" y="972270"/>
                  <a:pt x="3927075" y="911958"/>
                  <a:pt x="3815580" y="929371"/>
                </a:cubicBezTo>
                <a:cubicBezTo>
                  <a:pt x="3704085" y="946784"/>
                  <a:pt x="3462377" y="872604"/>
                  <a:pt x="3161480" y="929371"/>
                </a:cubicBezTo>
                <a:cubicBezTo>
                  <a:pt x="2860583" y="986138"/>
                  <a:pt x="2862090" y="897187"/>
                  <a:pt x="2725414" y="929371"/>
                </a:cubicBezTo>
                <a:cubicBezTo>
                  <a:pt x="2588738" y="961555"/>
                  <a:pt x="2448894" y="918869"/>
                  <a:pt x="2289348" y="929371"/>
                </a:cubicBezTo>
                <a:cubicBezTo>
                  <a:pt x="2129802" y="939873"/>
                  <a:pt x="1907982" y="904637"/>
                  <a:pt x="1744265" y="929371"/>
                </a:cubicBezTo>
                <a:cubicBezTo>
                  <a:pt x="1580548" y="954105"/>
                  <a:pt x="1439347" y="896803"/>
                  <a:pt x="1308199" y="929371"/>
                </a:cubicBezTo>
                <a:cubicBezTo>
                  <a:pt x="1177051" y="961939"/>
                  <a:pt x="1019117" y="901432"/>
                  <a:pt x="817624" y="929371"/>
                </a:cubicBezTo>
                <a:cubicBezTo>
                  <a:pt x="616131" y="957310"/>
                  <a:pt x="296689" y="882370"/>
                  <a:pt x="0" y="929371"/>
                </a:cubicBezTo>
                <a:cubicBezTo>
                  <a:pt x="-27060" y="825006"/>
                  <a:pt x="51245" y="603664"/>
                  <a:pt x="0" y="483273"/>
                </a:cubicBezTo>
                <a:cubicBezTo>
                  <a:pt x="-51245" y="362882"/>
                  <a:pt x="37265" y="181114"/>
                  <a:pt x="0" y="0"/>
                </a:cubicBezTo>
                <a:close/>
              </a:path>
              <a:path w="5450828" h="929371" stroke="0" extrusionOk="0">
                <a:moveTo>
                  <a:pt x="0" y="0"/>
                </a:moveTo>
                <a:cubicBezTo>
                  <a:pt x="211350" y="-3811"/>
                  <a:pt x="381445" y="34666"/>
                  <a:pt x="490575" y="0"/>
                </a:cubicBezTo>
                <a:cubicBezTo>
                  <a:pt x="599706" y="-34666"/>
                  <a:pt x="684779" y="4943"/>
                  <a:pt x="872132" y="0"/>
                </a:cubicBezTo>
                <a:cubicBezTo>
                  <a:pt x="1059485" y="-4943"/>
                  <a:pt x="1130066" y="40541"/>
                  <a:pt x="1308199" y="0"/>
                </a:cubicBezTo>
                <a:cubicBezTo>
                  <a:pt x="1486332" y="-40541"/>
                  <a:pt x="1557269" y="2846"/>
                  <a:pt x="1689757" y="0"/>
                </a:cubicBezTo>
                <a:cubicBezTo>
                  <a:pt x="1822245" y="-2846"/>
                  <a:pt x="2035302" y="17773"/>
                  <a:pt x="2180331" y="0"/>
                </a:cubicBezTo>
                <a:cubicBezTo>
                  <a:pt x="2325360" y="-17773"/>
                  <a:pt x="2517919" y="51119"/>
                  <a:pt x="2616397" y="0"/>
                </a:cubicBezTo>
                <a:cubicBezTo>
                  <a:pt x="2714875" y="-51119"/>
                  <a:pt x="3002291" y="64447"/>
                  <a:pt x="3161480" y="0"/>
                </a:cubicBezTo>
                <a:cubicBezTo>
                  <a:pt x="3320669" y="-64447"/>
                  <a:pt x="3486436" y="31937"/>
                  <a:pt x="3597546" y="0"/>
                </a:cubicBezTo>
                <a:cubicBezTo>
                  <a:pt x="3708656" y="-31937"/>
                  <a:pt x="4049652" y="31055"/>
                  <a:pt x="4251646" y="0"/>
                </a:cubicBezTo>
                <a:cubicBezTo>
                  <a:pt x="4453640" y="-31055"/>
                  <a:pt x="4617731" y="56782"/>
                  <a:pt x="4905745" y="0"/>
                </a:cubicBezTo>
                <a:cubicBezTo>
                  <a:pt x="5193759" y="-56782"/>
                  <a:pt x="5304431" y="26105"/>
                  <a:pt x="5450828" y="0"/>
                </a:cubicBezTo>
                <a:cubicBezTo>
                  <a:pt x="5501354" y="142506"/>
                  <a:pt x="5414306" y="311329"/>
                  <a:pt x="5450828" y="464686"/>
                </a:cubicBezTo>
                <a:cubicBezTo>
                  <a:pt x="5487350" y="618043"/>
                  <a:pt x="5424047" y="701689"/>
                  <a:pt x="5450828" y="929371"/>
                </a:cubicBezTo>
                <a:cubicBezTo>
                  <a:pt x="5235112" y="977112"/>
                  <a:pt x="5196290" y="879231"/>
                  <a:pt x="4960253" y="929371"/>
                </a:cubicBezTo>
                <a:cubicBezTo>
                  <a:pt x="4724216" y="979511"/>
                  <a:pt x="4583412" y="872477"/>
                  <a:pt x="4306154" y="929371"/>
                </a:cubicBezTo>
                <a:cubicBezTo>
                  <a:pt x="4028896" y="986265"/>
                  <a:pt x="3877374" y="910174"/>
                  <a:pt x="3706563" y="929371"/>
                </a:cubicBezTo>
                <a:cubicBezTo>
                  <a:pt x="3535752" y="948568"/>
                  <a:pt x="3377542" y="894585"/>
                  <a:pt x="3052464" y="929371"/>
                </a:cubicBezTo>
                <a:cubicBezTo>
                  <a:pt x="2727386" y="964157"/>
                  <a:pt x="2697801" y="863726"/>
                  <a:pt x="2398364" y="929371"/>
                </a:cubicBezTo>
                <a:cubicBezTo>
                  <a:pt x="2098927" y="995016"/>
                  <a:pt x="1885555" y="858669"/>
                  <a:pt x="1744265" y="929371"/>
                </a:cubicBezTo>
                <a:cubicBezTo>
                  <a:pt x="1602975" y="1000073"/>
                  <a:pt x="1408643" y="888688"/>
                  <a:pt x="1253690" y="929371"/>
                </a:cubicBezTo>
                <a:cubicBezTo>
                  <a:pt x="1098738" y="970054"/>
                  <a:pt x="994085" y="909672"/>
                  <a:pt x="872132" y="929371"/>
                </a:cubicBezTo>
                <a:cubicBezTo>
                  <a:pt x="750179" y="949070"/>
                  <a:pt x="633064" y="890216"/>
                  <a:pt x="490575" y="929371"/>
                </a:cubicBezTo>
                <a:cubicBezTo>
                  <a:pt x="348086" y="968526"/>
                  <a:pt x="237953" y="898396"/>
                  <a:pt x="0" y="929371"/>
                </a:cubicBezTo>
                <a:cubicBezTo>
                  <a:pt x="-43665" y="710581"/>
                  <a:pt x="53176" y="620509"/>
                  <a:pt x="0" y="455392"/>
                </a:cubicBezTo>
                <a:cubicBezTo>
                  <a:pt x="-53176" y="290275"/>
                  <a:pt x="474" y="117588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prstDash val="sysDash"/>
            <a:extLst>
              <a:ext uri="{C807C97D-BFC1-408E-A445-0C87EB9F89A2}">
                <ask:lineSketchStyleProps xmlns:ask="http://schemas.microsoft.com/office/drawing/2018/sketchyshapes" sd="194286716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31" dirty="0">
                <a:solidFill>
                  <a:schemeClr val="tx1"/>
                </a:solidFill>
              </a:rPr>
              <a:t>Contra remisión de:</a:t>
            </a:r>
          </a:p>
          <a:p>
            <a:pPr marL="278606" indent="-278606">
              <a:buFont typeface="Wingdings" panose="05000000000000000000" pitchFamily="2" charset="2"/>
              <a:buChar char="ü"/>
            </a:pPr>
            <a:r>
              <a:rPr lang="es-ES" sz="2031" dirty="0">
                <a:solidFill>
                  <a:schemeClr val="tx1"/>
                </a:solidFill>
              </a:rPr>
              <a:t>Justificantes de gastos 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28692E86-20A6-F65E-8B42-86195D8491A4}"/>
              </a:ext>
            </a:extLst>
          </p:cNvPr>
          <p:cNvSpPr/>
          <p:nvPr/>
        </p:nvSpPr>
        <p:spPr>
          <a:xfrm>
            <a:off x="2048050" y="4439325"/>
            <a:ext cx="1688443" cy="6286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31" b="1" dirty="0">
                <a:solidFill>
                  <a:schemeClr val="tx1"/>
                </a:solidFill>
              </a:rPr>
              <a:t>Resto de gastos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03E72CDF-DD1F-E576-4B6E-F87B2B787948}"/>
              </a:ext>
            </a:extLst>
          </p:cNvPr>
          <p:cNvCxnSpPr>
            <a:cxnSpLocks/>
          </p:cNvCxnSpPr>
          <p:nvPr/>
        </p:nvCxnSpPr>
        <p:spPr>
          <a:xfrm>
            <a:off x="3787803" y="4749876"/>
            <a:ext cx="462946" cy="347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830EBB-AEAB-2DBB-105F-AD7F474BB5B5}"/>
              </a:ext>
            </a:extLst>
          </p:cNvPr>
          <p:cNvSpPr/>
          <p:nvPr/>
        </p:nvSpPr>
        <p:spPr>
          <a:xfrm>
            <a:off x="4250749" y="4444368"/>
            <a:ext cx="5450828" cy="625129"/>
          </a:xfrm>
          <a:custGeom>
            <a:avLst/>
            <a:gdLst>
              <a:gd name="connsiteX0" fmla="*/ 0 w 5450828"/>
              <a:gd name="connsiteY0" fmla="*/ 0 h 625129"/>
              <a:gd name="connsiteX1" fmla="*/ 599591 w 5450828"/>
              <a:gd name="connsiteY1" fmla="*/ 0 h 625129"/>
              <a:gd name="connsiteX2" fmla="*/ 1253690 w 5450828"/>
              <a:gd name="connsiteY2" fmla="*/ 0 h 625129"/>
              <a:gd name="connsiteX3" fmla="*/ 1689757 w 5450828"/>
              <a:gd name="connsiteY3" fmla="*/ 0 h 625129"/>
              <a:gd name="connsiteX4" fmla="*/ 2071315 w 5450828"/>
              <a:gd name="connsiteY4" fmla="*/ 0 h 625129"/>
              <a:gd name="connsiteX5" fmla="*/ 2616397 w 5450828"/>
              <a:gd name="connsiteY5" fmla="*/ 0 h 625129"/>
              <a:gd name="connsiteX6" fmla="*/ 3052464 w 5450828"/>
              <a:gd name="connsiteY6" fmla="*/ 0 h 625129"/>
              <a:gd name="connsiteX7" fmla="*/ 3434022 w 5450828"/>
              <a:gd name="connsiteY7" fmla="*/ 0 h 625129"/>
              <a:gd name="connsiteX8" fmla="*/ 3924596 w 5450828"/>
              <a:gd name="connsiteY8" fmla="*/ 0 h 625129"/>
              <a:gd name="connsiteX9" fmla="*/ 4306154 w 5450828"/>
              <a:gd name="connsiteY9" fmla="*/ 0 h 625129"/>
              <a:gd name="connsiteX10" fmla="*/ 4796729 w 5450828"/>
              <a:gd name="connsiteY10" fmla="*/ 0 h 625129"/>
              <a:gd name="connsiteX11" fmla="*/ 5450828 w 5450828"/>
              <a:gd name="connsiteY11" fmla="*/ 0 h 625129"/>
              <a:gd name="connsiteX12" fmla="*/ 5450828 w 5450828"/>
              <a:gd name="connsiteY12" fmla="*/ 325067 h 625129"/>
              <a:gd name="connsiteX13" fmla="*/ 5450828 w 5450828"/>
              <a:gd name="connsiteY13" fmla="*/ 625129 h 625129"/>
              <a:gd name="connsiteX14" fmla="*/ 4796729 w 5450828"/>
              <a:gd name="connsiteY14" fmla="*/ 625129 h 625129"/>
              <a:gd name="connsiteX15" fmla="*/ 4360662 w 5450828"/>
              <a:gd name="connsiteY15" fmla="*/ 625129 h 625129"/>
              <a:gd name="connsiteX16" fmla="*/ 3815580 w 5450828"/>
              <a:gd name="connsiteY16" fmla="*/ 625129 h 625129"/>
              <a:gd name="connsiteX17" fmla="*/ 3161480 w 5450828"/>
              <a:gd name="connsiteY17" fmla="*/ 625129 h 625129"/>
              <a:gd name="connsiteX18" fmla="*/ 2725414 w 5450828"/>
              <a:gd name="connsiteY18" fmla="*/ 625129 h 625129"/>
              <a:gd name="connsiteX19" fmla="*/ 2289348 w 5450828"/>
              <a:gd name="connsiteY19" fmla="*/ 625129 h 625129"/>
              <a:gd name="connsiteX20" fmla="*/ 1744265 w 5450828"/>
              <a:gd name="connsiteY20" fmla="*/ 625129 h 625129"/>
              <a:gd name="connsiteX21" fmla="*/ 1308199 w 5450828"/>
              <a:gd name="connsiteY21" fmla="*/ 625129 h 625129"/>
              <a:gd name="connsiteX22" fmla="*/ 817624 w 5450828"/>
              <a:gd name="connsiteY22" fmla="*/ 625129 h 625129"/>
              <a:gd name="connsiteX23" fmla="*/ 0 w 5450828"/>
              <a:gd name="connsiteY23" fmla="*/ 625129 h 625129"/>
              <a:gd name="connsiteX24" fmla="*/ 0 w 5450828"/>
              <a:gd name="connsiteY24" fmla="*/ 325067 h 625129"/>
              <a:gd name="connsiteX25" fmla="*/ 0 w 5450828"/>
              <a:gd name="connsiteY25" fmla="*/ 0 h 625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450828" h="625129" fill="none" extrusionOk="0">
                <a:moveTo>
                  <a:pt x="0" y="0"/>
                </a:moveTo>
                <a:cubicBezTo>
                  <a:pt x="297973" y="-17505"/>
                  <a:pt x="372780" y="34884"/>
                  <a:pt x="599591" y="0"/>
                </a:cubicBezTo>
                <a:cubicBezTo>
                  <a:pt x="826402" y="-34884"/>
                  <a:pt x="946105" y="10191"/>
                  <a:pt x="1253690" y="0"/>
                </a:cubicBezTo>
                <a:cubicBezTo>
                  <a:pt x="1561275" y="-10191"/>
                  <a:pt x="1600046" y="11917"/>
                  <a:pt x="1689757" y="0"/>
                </a:cubicBezTo>
                <a:cubicBezTo>
                  <a:pt x="1779468" y="-11917"/>
                  <a:pt x="1960763" y="9625"/>
                  <a:pt x="2071315" y="0"/>
                </a:cubicBezTo>
                <a:cubicBezTo>
                  <a:pt x="2181867" y="-9625"/>
                  <a:pt x="2500107" y="14344"/>
                  <a:pt x="2616397" y="0"/>
                </a:cubicBezTo>
                <a:cubicBezTo>
                  <a:pt x="2732687" y="-14344"/>
                  <a:pt x="2839231" y="37826"/>
                  <a:pt x="3052464" y="0"/>
                </a:cubicBezTo>
                <a:cubicBezTo>
                  <a:pt x="3265697" y="-37826"/>
                  <a:pt x="3259744" y="35535"/>
                  <a:pt x="3434022" y="0"/>
                </a:cubicBezTo>
                <a:cubicBezTo>
                  <a:pt x="3608300" y="-35535"/>
                  <a:pt x="3754480" y="57710"/>
                  <a:pt x="3924596" y="0"/>
                </a:cubicBezTo>
                <a:cubicBezTo>
                  <a:pt x="4094712" y="-57710"/>
                  <a:pt x="4167569" y="19079"/>
                  <a:pt x="4306154" y="0"/>
                </a:cubicBezTo>
                <a:cubicBezTo>
                  <a:pt x="4444739" y="-19079"/>
                  <a:pt x="4669327" y="49883"/>
                  <a:pt x="4796729" y="0"/>
                </a:cubicBezTo>
                <a:cubicBezTo>
                  <a:pt x="4924131" y="-49883"/>
                  <a:pt x="5248433" y="36363"/>
                  <a:pt x="5450828" y="0"/>
                </a:cubicBezTo>
                <a:cubicBezTo>
                  <a:pt x="5487820" y="98922"/>
                  <a:pt x="5440721" y="253696"/>
                  <a:pt x="5450828" y="325067"/>
                </a:cubicBezTo>
                <a:cubicBezTo>
                  <a:pt x="5460935" y="396438"/>
                  <a:pt x="5440426" y="514304"/>
                  <a:pt x="5450828" y="625129"/>
                </a:cubicBezTo>
                <a:cubicBezTo>
                  <a:pt x="5281092" y="643645"/>
                  <a:pt x="4937469" y="609336"/>
                  <a:pt x="4796729" y="625129"/>
                </a:cubicBezTo>
                <a:cubicBezTo>
                  <a:pt x="4655989" y="640922"/>
                  <a:pt x="4453521" y="582230"/>
                  <a:pt x="4360662" y="625129"/>
                </a:cubicBezTo>
                <a:cubicBezTo>
                  <a:pt x="4267803" y="668028"/>
                  <a:pt x="3927075" y="607716"/>
                  <a:pt x="3815580" y="625129"/>
                </a:cubicBezTo>
                <a:cubicBezTo>
                  <a:pt x="3704085" y="642542"/>
                  <a:pt x="3462377" y="568362"/>
                  <a:pt x="3161480" y="625129"/>
                </a:cubicBezTo>
                <a:cubicBezTo>
                  <a:pt x="2860583" y="681896"/>
                  <a:pt x="2862090" y="592945"/>
                  <a:pt x="2725414" y="625129"/>
                </a:cubicBezTo>
                <a:cubicBezTo>
                  <a:pt x="2588738" y="657313"/>
                  <a:pt x="2448894" y="614627"/>
                  <a:pt x="2289348" y="625129"/>
                </a:cubicBezTo>
                <a:cubicBezTo>
                  <a:pt x="2129802" y="635631"/>
                  <a:pt x="1907982" y="600395"/>
                  <a:pt x="1744265" y="625129"/>
                </a:cubicBezTo>
                <a:cubicBezTo>
                  <a:pt x="1580548" y="649863"/>
                  <a:pt x="1439347" y="592561"/>
                  <a:pt x="1308199" y="625129"/>
                </a:cubicBezTo>
                <a:cubicBezTo>
                  <a:pt x="1177051" y="657697"/>
                  <a:pt x="1019117" y="597190"/>
                  <a:pt x="817624" y="625129"/>
                </a:cubicBezTo>
                <a:cubicBezTo>
                  <a:pt x="616131" y="653068"/>
                  <a:pt x="296689" y="578128"/>
                  <a:pt x="0" y="625129"/>
                </a:cubicBezTo>
                <a:cubicBezTo>
                  <a:pt x="-35636" y="500458"/>
                  <a:pt x="14" y="460378"/>
                  <a:pt x="0" y="325067"/>
                </a:cubicBezTo>
                <a:cubicBezTo>
                  <a:pt x="-14" y="189756"/>
                  <a:pt x="3695" y="133341"/>
                  <a:pt x="0" y="0"/>
                </a:cubicBezTo>
                <a:close/>
              </a:path>
              <a:path w="5450828" h="625129" stroke="0" extrusionOk="0">
                <a:moveTo>
                  <a:pt x="0" y="0"/>
                </a:moveTo>
                <a:cubicBezTo>
                  <a:pt x="211350" y="-3811"/>
                  <a:pt x="381445" y="34666"/>
                  <a:pt x="490575" y="0"/>
                </a:cubicBezTo>
                <a:cubicBezTo>
                  <a:pt x="599706" y="-34666"/>
                  <a:pt x="684779" y="4943"/>
                  <a:pt x="872132" y="0"/>
                </a:cubicBezTo>
                <a:cubicBezTo>
                  <a:pt x="1059485" y="-4943"/>
                  <a:pt x="1130066" y="40541"/>
                  <a:pt x="1308199" y="0"/>
                </a:cubicBezTo>
                <a:cubicBezTo>
                  <a:pt x="1486332" y="-40541"/>
                  <a:pt x="1557269" y="2846"/>
                  <a:pt x="1689757" y="0"/>
                </a:cubicBezTo>
                <a:cubicBezTo>
                  <a:pt x="1822245" y="-2846"/>
                  <a:pt x="2035302" y="17773"/>
                  <a:pt x="2180331" y="0"/>
                </a:cubicBezTo>
                <a:cubicBezTo>
                  <a:pt x="2325360" y="-17773"/>
                  <a:pt x="2517919" y="51119"/>
                  <a:pt x="2616397" y="0"/>
                </a:cubicBezTo>
                <a:cubicBezTo>
                  <a:pt x="2714875" y="-51119"/>
                  <a:pt x="3002291" y="64447"/>
                  <a:pt x="3161480" y="0"/>
                </a:cubicBezTo>
                <a:cubicBezTo>
                  <a:pt x="3320669" y="-64447"/>
                  <a:pt x="3486436" y="31937"/>
                  <a:pt x="3597546" y="0"/>
                </a:cubicBezTo>
                <a:cubicBezTo>
                  <a:pt x="3708656" y="-31937"/>
                  <a:pt x="4049652" y="31055"/>
                  <a:pt x="4251646" y="0"/>
                </a:cubicBezTo>
                <a:cubicBezTo>
                  <a:pt x="4453640" y="-31055"/>
                  <a:pt x="4617731" y="56782"/>
                  <a:pt x="4905745" y="0"/>
                </a:cubicBezTo>
                <a:cubicBezTo>
                  <a:pt x="5193759" y="-56782"/>
                  <a:pt x="5304431" y="26105"/>
                  <a:pt x="5450828" y="0"/>
                </a:cubicBezTo>
                <a:cubicBezTo>
                  <a:pt x="5476352" y="90518"/>
                  <a:pt x="5445842" y="203680"/>
                  <a:pt x="5450828" y="312565"/>
                </a:cubicBezTo>
                <a:cubicBezTo>
                  <a:pt x="5455814" y="421451"/>
                  <a:pt x="5418806" y="495307"/>
                  <a:pt x="5450828" y="625129"/>
                </a:cubicBezTo>
                <a:cubicBezTo>
                  <a:pt x="5235112" y="672870"/>
                  <a:pt x="5196290" y="574989"/>
                  <a:pt x="4960253" y="625129"/>
                </a:cubicBezTo>
                <a:cubicBezTo>
                  <a:pt x="4724216" y="675269"/>
                  <a:pt x="4583412" y="568235"/>
                  <a:pt x="4306154" y="625129"/>
                </a:cubicBezTo>
                <a:cubicBezTo>
                  <a:pt x="4028896" y="682023"/>
                  <a:pt x="3877374" y="605932"/>
                  <a:pt x="3706563" y="625129"/>
                </a:cubicBezTo>
                <a:cubicBezTo>
                  <a:pt x="3535752" y="644326"/>
                  <a:pt x="3377542" y="590343"/>
                  <a:pt x="3052464" y="625129"/>
                </a:cubicBezTo>
                <a:cubicBezTo>
                  <a:pt x="2727386" y="659915"/>
                  <a:pt x="2697801" y="559484"/>
                  <a:pt x="2398364" y="625129"/>
                </a:cubicBezTo>
                <a:cubicBezTo>
                  <a:pt x="2098927" y="690774"/>
                  <a:pt x="1885555" y="554427"/>
                  <a:pt x="1744265" y="625129"/>
                </a:cubicBezTo>
                <a:cubicBezTo>
                  <a:pt x="1602975" y="695831"/>
                  <a:pt x="1408643" y="584446"/>
                  <a:pt x="1253690" y="625129"/>
                </a:cubicBezTo>
                <a:cubicBezTo>
                  <a:pt x="1098738" y="665812"/>
                  <a:pt x="994085" y="605430"/>
                  <a:pt x="872132" y="625129"/>
                </a:cubicBezTo>
                <a:cubicBezTo>
                  <a:pt x="750179" y="644828"/>
                  <a:pt x="633064" y="585974"/>
                  <a:pt x="490575" y="625129"/>
                </a:cubicBezTo>
                <a:cubicBezTo>
                  <a:pt x="348086" y="664284"/>
                  <a:pt x="237953" y="594154"/>
                  <a:pt x="0" y="625129"/>
                </a:cubicBezTo>
                <a:cubicBezTo>
                  <a:pt x="-11307" y="519484"/>
                  <a:pt x="37541" y="400278"/>
                  <a:pt x="0" y="306313"/>
                </a:cubicBezTo>
                <a:cubicBezTo>
                  <a:pt x="-37541" y="212348"/>
                  <a:pt x="6494" y="121380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prstDash val="sysDash"/>
            <a:extLst>
              <a:ext uri="{C807C97D-BFC1-408E-A445-0C87EB9F89A2}">
                <ask:lineSketchStyleProps xmlns:ask="http://schemas.microsoft.com/office/drawing/2018/sketchyshapes" sd="1942867168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31" dirty="0">
                <a:solidFill>
                  <a:schemeClr val="tx1"/>
                </a:solidFill>
              </a:rPr>
              <a:t>Tras la completa ejecución de la actuación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743C786C-8040-4A00-D830-2745B3058F38}"/>
              </a:ext>
            </a:extLst>
          </p:cNvPr>
          <p:cNvSpPr/>
          <p:nvPr/>
        </p:nvSpPr>
        <p:spPr>
          <a:xfrm>
            <a:off x="1902862" y="5482069"/>
            <a:ext cx="5883640" cy="4956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100%</a:t>
            </a:r>
            <a:r>
              <a:rPr lang="es-ES" sz="1463" dirty="0">
                <a:solidFill>
                  <a:schemeClr val="tx1"/>
                </a:solidFill>
              </a:rPr>
              <a:t> contra remisión del compromiso de compra, contrato privado de compraventa u hoja de aprecio debidamente aprobada </a:t>
            </a:r>
          </a:p>
        </p:txBody>
      </p:sp>
      <p:sp>
        <p:nvSpPr>
          <p:cNvPr id="2" name="Abrir llave 1">
            <a:extLst>
              <a:ext uri="{FF2B5EF4-FFF2-40B4-BE49-F238E27FC236}">
                <a16:creationId xmlns:a16="http://schemas.microsoft.com/office/drawing/2014/main" id="{2C882175-1373-9101-8C3C-10253BA8CDE6}"/>
              </a:ext>
            </a:extLst>
          </p:cNvPr>
          <p:cNvSpPr/>
          <p:nvPr/>
        </p:nvSpPr>
        <p:spPr>
          <a:xfrm>
            <a:off x="1516871" y="1891874"/>
            <a:ext cx="492773" cy="344183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463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64E7BA-2829-5B44-DA48-C9488FB71AF6}"/>
              </a:ext>
            </a:extLst>
          </p:cNvPr>
          <p:cNvSpPr/>
          <p:nvPr/>
        </p:nvSpPr>
        <p:spPr>
          <a:xfrm>
            <a:off x="159203" y="2078805"/>
            <a:ext cx="1280712" cy="30679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63" b="1" dirty="0">
                <a:solidFill>
                  <a:schemeClr val="tx1"/>
                </a:solidFill>
              </a:rPr>
              <a:t>Obras y  suministros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51454476-A571-C23F-399C-8473C9DD4640}"/>
              </a:ext>
            </a:extLst>
          </p:cNvPr>
          <p:cNvSpPr/>
          <p:nvPr/>
        </p:nvSpPr>
        <p:spPr>
          <a:xfrm>
            <a:off x="156677" y="5333705"/>
            <a:ext cx="1213994" cy="7525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63" b="1" dirty="0">
                <a:solidFill>
                  <a:schemeClr val="tx1"/>
                </a:solidFill>
              </a:rPr>
              <a:t>Adquisición de bienes inmuebles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49115230-66D5-A805-9955-A89DE39C4843}"/>
              </a:ext>
            </a:extLst>
          </p:cNvPr>
          <p:cNvCxnSpPr>
            <a:cxnSpLocks/>
          </p:cNvCxnSpPr>
          <p:nvPr/>
        </p:nvCxnSpPr>
        <p:spPr>
          <a:xfrm>
            <a:off x="1439916" y="5699443"/>
            <a:ext cx="462946" cy="347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840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8CC19-5709-23AB-59B0-C24C97698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4D210CD-0A03-1551-3E15-D942BBDB91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2951FF2-93F4-B495-4B9B-184F9B98CA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77793"/>
            <a:ext cx="952038" cy="7353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48D4502-5949-FD47-7A25-79065EB915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620634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EC78046B-3AAE-47E2-F783-767B8C5857AE}"/>
              </a:ext>
            </a:extLst>
          </p:cNvPr>
          <p:cNvSpPr/>
          <p:nvPr/>
        </p:nvSpPr>
        <p:spPr>
          <a:xfrm>
            <a:off x="2678722" y="1013106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rgbClr val="00B050"/>
                </a:solidFill>
              </a:rPr>
              <a:t>GASTO SUBVENCIONABLE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9ABA416A-CC7F-763A-5BAE-2191A74A44C2}"/>
              </a:ext>
            </a:extLst>
          </p:cNvPr>
          <p:cNvSpPr/>
          <p:nvPr/>
        </p:nvSpPr>
        <p:spPr>
          <a:xfrm>
            <a:off x="765311" y="2168639"/>
            <a:ext cx="6224103" cy="388090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chemeClr val="tx1"/>
                </a:solidFill>
              </a:rPr>
              <a:t>Inversión real:</a:t>
            </a:r>
          </a:p>
          <a:p>
            <a:pPr algn="ctr"/>
            <a:endParaRPr lang="es-ES" sz="2844" b="1" dirty="0">
              <a:solidFill>
                <a:schemeClr val="tx1"/>
              </a:solidFill>
            </a:endParaRPr>
          </a:p>
          <a:p>
            <a:pPr marL="371475" indent="-371475">
              <a:buFont typeface="Wingdings" panose="05000000000000000000" pitchFamily="2" charset="2"/>
              <a:buChar char="ü"/>
            </a:pPr>
            <a:r>
              <a:rPr lang="es-ES" sz="2031" b="1" dirty="0">
                <a:solidFill>
                  <a:schemeClr val="tx1"/>
                </a:solidFill>
              </a:rPr>
              <a:t>Orden EHA/3565/2008, de 3 de diciembre</a:t>
            </a:r>
          </a:p>
          <a:p>
            <a:pPr marL="371475" indent="-371475">
              <a:buFont typeface="Wingdings" panose="05000000000000000000" pitchFamily="2" charset="2"/>
              <a:buChar char="ü"/>
            </a:pPr>
            <a:endParaRPr lang="es-ES" sz="2031" b="1" dirty="0">
              <a:solidFill>
                <a:schemeClr val="tx1"/>
              </a:solidFill>
            </a:endParaRPr>
          </a:p>
          <a:p>
            <a:pPr marL="371475" indent="-371475">
              <a:buFont typeface="Wingdings" panose="05000000000000000000" pitchFamily="2" charset="2"/>
              <a:buChar char="ü"/>
            </a:pPr>
            <a:r>
              <a:rPr lang="es-ES" sz="2031" b="1" dirty="0">
                <a:solidFill>
                  <a:schemeClr val="tx1"/>
                </a:solidFill>
              </a:rPr>
              <a:t>IVA: únicamente el NO deducible</a:t>
            </a:r>
          </a:p>
          <a:p>
            <a:pPr marL="371475" indent="-371475">
              <a:buFont typeface="Wingdings" panose="05000000000000000000" pitchFamily="2" charset="2"/>
              <a:buChar char="ü"/>
            </a:pPr>
            <a:endParaRPr lang="es-ES" sz="2031" b="1" dirty="0">
              <a:solidFill>
                <a:schemeClr val="tx1"/>
              </a:solidFill>
            </a:endParaRPr>
          </a:p>
          <a:p>
            <a:pPr marL="371475" indent="-371475">
              <a:buFont typeface="Wingdings" panose="05000000000000000000" pitchFamily="2" charset="2"/>
              <a:buChar char="ü"/>
            </a:pPr>
            <a:r>
              <a:rPr lang="es-ES" sz="2031" b="1" dirty="0">
                <a:solidFill>
                  <a:schemeClr val="tx1"/>
                </a:solidFill>
              </a:rPr>
              <a:t>Gastos que supongan un mayor importe de la inversión:</a:t>
            </a:r>
          </a:p>
          <a:p>
            <a:pPr marL="742950" lvl="1" indent="-371475">
              <a:buFont typeface="Wingdings" panose="05000000000000000000" pitchFamily="2" charset="2"/>
              <a:buChar char="§"/>
            </a:pPr>
            <a:r>
              <a:rPr lang="es-ES" sz="1625" b="1" dirty="0">
                <a:solidFill>
                  <a:schemeClr val="tx1"/>
                </a:solidFill>
              </a:rPr>
              <a:t>Redacción documentación técnica, DO… </a:t>
            </a:r>
          </a:p>
          <a:p>
            <a:pPr lvl="2"/>
            <a:r>
              <a:rPr lang="es-ES" sz="1625" b="1" i="1" dirty="0">
                <a:solidFill>
                  <a:schemeClr val="tx1"/>
                </a:solidFill>
              </a:rPr>
              <a:t>(Cláusula </a:t>
            </a:r>
            <a:r>
              <a:rPr lang="es-ES" sz="1625" b="1" i="1" dirty="0" err="1">
                <a:solidFill>
                  <a:schemeClr val="tx1"/>
                </a:solidFill>
              </a:rPr>
              <a:t>segunda.C</a:t>
            </a:r>
            <a:r>
              <a:rPr lang="es-ES" sz="1625" b="1" i="1" dirty="0">
                <a:solidFill>
                  <a:schemeClr val="tx1"/>
                </a:solidFill>
              </a:rPr>
              <a:t>) de las bases)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5D145FB-1E27-AC80-712C-3A901E8A23B1}"/>
              </a:ext>
            </a:extLst>
          </p:cNvPr>
          <p:cNvSpPr/>
          <p:nvPr/>
        </p:nvSpPr>
        <p:spPr>
          <a:xfrm>
            <a:off x="7148999" y="4641118"/>
            <a:ext cx="2390366" cy="6254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25" b="1" dirty="0">
                <a:solidFill>
                  <a:schemeClr val="tx1"/>
                </a:solidFill>
              </a:rPr>
              <a:t>A incluir en el importe solicitado</a:t>
            </a:r>
            <a:endParaRPr lang="es-ES" sz="2275" b="1" dirty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201DA548-F039-E3AF-2C1F-350CF7478D22}"/>
              </a:ext>
            </a:extLst>
          </p:cNvPr>
          <p:cNvCxnSpPr>
            <a:cxnSpLocks/>
            <a:endCxn id="3" idx="1"/>
          </p:cNvCxnSpPr>
          <p:nvPr/>
        </p:nvCxnSpPr>
        <p:spPr>
          <a:xfrm flipV="1">
            <a:off x="5534220" y="4953839"/>
            <a:ext cx="1614780" cy="312722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209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71F49-EA25-525D-9E8D-D402D1B9F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6643F69-0364-B839-6B93-87D070DCDA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98FFAF37-AD65-CFCF-E27E-BA391240F0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77793"/>
            <a:ext cx="952038" cy="73531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5C7A439-F048-BE7C-51DC-442065D3CC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9947" y="6131734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FA410832-E1B1-7F25-B33E-1FA6FA7091A0}"/>
              </a:ext>
            </a:extLst>
          </p:cNvPr>
          <p:cNvSpPr/>
          <p:nvPr/>
        </p:nvSpPr>
        <p:spPr>
          <a:xfrm>
            <a:off x="2766914" y="992812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rgbClr val="00B050"/>
                </a:solidFill>
              </a:rPr>
              <a:t>INFRACCIONES Y SANCIONES</a:t>
            </a:r>
          </a:p>
        </p:txBody>
      </p:sp>
      <p:sp>
        <p:nvSpPr>
          <p:cNvPr id="12" name="Rectángulo: esquinas redondeadas 14">
            <a:extLst>
              <a:ext uri="{FF2B5EF4-FFF2-40B4-BE49-F238E27FC236}">
                <a16:creationId xmlns:a16="http://schemas.microsoft.com/office/drawing/2014/main" id="{501477F1-40B3-54E1-2D2E-70AA537F01D8}"/>
              </a:ext>
            </a:extLst>
          </p:cNvPr>
          <p:cNvSpPr/>
          <p:nvPr/>
        </p:nvSpPr>
        <p:spPr>
          <a:xfrm>
            <a:off x="587829" y="2646252"/>
            <a:ext cx="3573882" cy="6286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44" b="1" dirty="0">
                <a:solidFill>
                  <a:schemeClr val="tx1"/>
                </a:solidFill>
              </a:rPr>
              <a:t>Infracciones leves </a:t>
            </a:r>
          </a:p>
          <a:p>
            <a:pPr algn="ctr"/>
            <a:r>
              <a:rPr lang="es-ES" b="1" dirty="0">
                <a:solidFill>
                  <a:schemeClr val="tx1"/>
                </a:solidFill>
              </a:rPr>
              <a:t>(art. 56 LGS)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13" name="Rectángulo: esquinas redondeadas 14">
            <a:extLst>
              <a:ext uri="{FF2B5EF4-FFF2-40B4-BE49-F238E27FC236}">
                <a16:creationId xmlns:a16="http://schemas.microsoft.com/office/drawing/2014/main" id="{501477F1-40B3-54E1-2D2E-70AA537F01D8}"/>
              </a:ext>
            </a:extLst>
          </p:cNvPr>
          <p:cNvSpPr/>
          <p:nvPr/>
        </p:nvSpPr>
        <p:spPr>
          <a:xfrm>
            <a:off x="587829" y="3904655"/>
            <a:ext cx="3573882" cy="6286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44" b="1" dirty="0">
                <a:solidFill>
                  <a:schemeClr val="tx1"/>
                </a:solidFill>
              </a:rPr>
              <a:t>Infracciones graves</a:t>
            </a:r>
            <a:r>
              <a:rPr lang="es-ES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b="1" dirty="0">
                <a:solidFill>
                  <a:schemeClr val="tx1"/>
                </a:solidFill>
              </a:rPr>
              <a:t>(art. 57 LGS)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14" name="Rectángulo: esquinas redondeadas 14">
            <a:extLst>
              <a:ext uri="{FF2B5EF4-FFF2-40B4-BE49-F238E27FC236}">
                <a16:creationId xmlns:a16="http://schemas.microsoft.com/office/drawing/2014/main" id="{501477F1-40B3-54E1-2D2E-70AA537F01D8}"/>
              </a:ext>
            </a:extLst>
          </p:cNvPr>
          <p:cNvSpPr/>
          <p:nvPr/>
        </p:nvSpPr>
        <p:spPr>
          <a:xfrm>
            <a:off x="240642" y="5306332"/>
            <a:ext cx="4292082" cy="6286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44" b="1" dirty="0">
                <a:solidFill>
                  <a:schemeClr val="tx1"/>
                </a:solidFill>
              </a:rPr>
              <a:t>Infracciones muy graves</a:t>
            </a:r>
            <a:r>
              <a:rPr lang="es-ES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b="1" dirty="0">
                <a:solidFill>
                  <a:schemeClr val="tx1"/>
                </a:solidFill>
              </a:rPr>
              <a:t>(art. 58 LGS)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17" name="Rectángulo: esquinas redondeadas 14">
            <a:extLst>
              <a:ext uri="{FF2B5EF4-FFF2-40B4-BE49-F238E27FC236}">
                <a16:creationId xmlns:a16="http://schemas.microsoft.com/office/drawing/2014/main" id="{501477F1-40B3-54E1-2D2E-70AA537F01D8}"/>
              </a:ext>
            </a:extLst>
          </p:cNvPr>
          <p:cNvSpPr/>
          <p:nvPr/>
        </p:nvSpPr>
        <p:spPr>
          <a:xfrm>
            <a:off x="5373278" y="2646252"/>
            <a:ext cx="3817855" cy="6286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1"/>
                </a:solidFill>
              </a:rPr>
              <a:t>Multa del 5% de la actuación subvencionada</a:t>
            </a:r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19" name="Rectángulo: esquinas redondeadas 14">
            <a:extLst>
              <a:ext uri="{FF2B5EF4-FFF2-40B4-BE49-F238E27FC236}">
                <a16:creationId xmlns:a16="http://schemas.microsoft.com/office/drawing/2014/main" id="{501477F1-40B3-54E1-2D2E-70AA537F01D8}"/>
              </a:ext>
            </a:extLst>
          </p:cNvPr>
          <p:cNvSpPr/>
          <p:nvPr/>
        </p:nvSpPr>
        <p:spPr>
          <a:xfrm>
            <a:off x="5373277" y="5306332"/>
            <a:ext cx="3817855" cy="6286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1"/>
                </a:solidFill>
              </a:rPr>
              <a:t>Multa del 15% de la actuación subvencionada</a:t>
            </a:r>
            <a:endParaRPr lang="es-ES" sz="2000" b="1" dirty="0">
              <a:solidFill>
                <a:schemeClr val="tx1"/>
              </a:solidFill>
            </a:endParaRPr>
          </a:p>
        </p:txBody>
      </p:sp>
      <p:sp>
        <p:nvSpPr>
          <p:cNvPr id="20" name="Rectángulo: esquinas redondeadas 14">
            <a:extLst>
              <a:ext uri="{FF2B5EF4-FFF2-40B4-BE49-F238E27FC236}">
                <a16:creationId xmlns:a16="http://schemas.microsoft.com/office/drawing/2014/main" id="{501477F1-40B3-54E1-2D2E-70AA537F01D8}"/>
              </a:ext>
            </a:extLst>
          </p:cNvPr>
          <p:cNvSpPr/>
          <p:nvPr/>
        </p:nvSpPr>
        <p:spPr>
          <a:xfrm>
            <a:off x="5373277" y="3908131"/>
            <a:ext cx="3817855" cy="6286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000" dirty="0">
                <a:solidFill>
                  <a:schemeClr val="tx1"/>
                </a:solidFill>
              </a:rPr>
              <a:t>Multa del 10% de la actuación subvencionada</a:t>
            </a:r>
            <a:endParaRPr lang="es-ES" sz="2000" b="1" dirty="0">
              <a:solidFill>
                <a:schemeClr val="tx1"/>
              </a:solidFill>
            </a:endParaRP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29FAAE5D-6D4C-DFF1-FEA1-BC6F5B7C6FE9}"/>
              </a:ext>
            </a:extLst>
          </p:cNvPr>
          <p:cNvCxnSpPr>
            <a:cxnSpLocks/>
          </p:cNvCxnSpPr>
          <p:nvPr/>
        </p:nvCxnSpPr>
        <p:spPr>
          <a:xfrm>
            <a:off x="4161711" y="2966152"/>
            <a:ext cx="1159497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29FAAE5D-6D4C-DFF1-FEA1-BC6F5B7C6FE9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4532724" y="5620634"/>
            <a:ext cx="762127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29FAAE5D-6D4C-DFF1-FEA1-BC6F5B7C6FE9}"/>
              </a:ext>
            </a:extLst>
          </p:cNvPr>
          <p:cNvCxnSpPr>
            <a:cxnSpLocks/>
            <a:stCxn id="13" idx="3"/>
            <a:endCxn id="20" idx="1"/>
          </p:cNvCxnSpPr>
          <p:nvPr/>
        </p:nvCxnSpPr>
        <p:spPr>
          <a:xfrm>
            <a:off x="4161711" y="4218957"/>
            <a:ext cx="1211566" cy="3476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5387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1796888-ED6A-9980-2EE1-2D88C0681C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D84C7D80-9938-FB44-6479-4863C0BFB9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77793"/>
            <a:ext cx="952038" cy="73531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C6740F2-E340-F004-397C-38BD58B4DA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9947" y="6131734"/>
            <a:ext cx="1726051" cy="402487"/>
          </a:xfrm>
          <a:prstGeom prst="rect">
            <a:avLst/>
          </a:prstGeom>
        </p:spPr>
      </p:pic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28033135-B37F-9058-35B4-DB19D4B41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955737"/>
              </p:ext>
            </p:extLst>
          </p:nvPr>
        </p:nvGraphicFramePr>
        <p:xfrm>
          <a:off x="432123" y="1402048"/>
          <a:ext cx="9012502" cy="4718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8569">
                  <a:extLst>
                    <a:ext uri="{9D8B030D-6E8A-4147-A177-3AD203B41FA5}">
                      <a16:colId xmlns:a16="http://schemas.microsoft.com/office/drawing/2014/main" val="658404242"/>
                    </a:ext>
                  </a:extLst>
                </a:gridCol>
                <a:gridCol w="823675">
                  <a:extLst>
                    <a:ext uri="{9D8B030D-6E8A-4147-A177-3AD203B41FA5}">
                      <a16:colId xmlns:a16="http://schemas.microsoft.com/office/drawing/2014/main" val="957336505"/>
                    </a:ext>
                  </a:extLst>
                </a:gridCol>
                <a:gridCol w="1468627">
                  <a:extLst>
                    <a:ext uri="{9D8B030D-6E8A-4147-A177-3AD203B41FA5}">
                      <a16:colId xmlns:a16="http://schemas.microsoft.com/office/drawing/2014/main" val="3282150868"/>
                    </a:ext>
                  </a:extLst>
                </a:gridCol>
                <a:gridCol w="644953">
                  <a:extLst>
                    <a:ext uri="{9D8B030D-6E8A-4147-A177-3AD203B41FA5}">
                      <a16:colId xmlns:a16="http://schemas.microsoft.com/office/drawing/2014/main" val="2832067288"/>
                    </a:ext>
                  </a:extLst>
                </a:gridCol>
                <a:gridCol w="826393">
                  <a:extLst>
                    <a:ext uri="{9D8B030D-6E8A-4147-A177-3AD203B41FA5}">
                      <a16:colId xmlns:a16="http://schemas.microsoft.com/office/drawing/2014/main" val="3731034710"/>
                    </a:ext>
                  </a:extLst>
                </a:gridCol>
                <a:gridCol w="1340285">
                  <a:extLst>
                    <a:ext uri="{9D8B030D-6E8A-4147-A177-3AD203B41FA5}">
                      <a16:colId xmlns:a16="http://schemas.microsoft.com/office/drawing/2014/main" val="2766180895"/>
                    </a:ext>
                  </a:extLst>
                </a:gridCol>
              </a:tblGrid>
              <a:tr h="421005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Actuación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Importe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Tipo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%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Importe </a:t>
                      </a:r>
                      <a:r>
                        <a:rPr lang="es-ES" sz="1400" dirty="0" err="1"/>
                        <a:t>subv</a:t>
                      </a:r>
                      <a:endParaRPr lang="es-ES" sz="14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Obligatorio si/no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014834823"/>
                  </a:ext>
                </a:extLst>
              </a:tr>
              <a:tr h="450279">
                <a:tc>
                  <a:txBody>
                    <a:bodyPr/>
                    <a:lstStyle/>
                    <a:p>
                      <a:r>
                        <a:rPr lang="es-ES" sz="1200" b="1" dirty="0"/>
                        <a:t>Renovación Red de</a:t>
                      </a:r>
                      <a:r>
                        <a:rPr lang="es-ES" sz="1200" b="1" baseline="0" dirty="0"/>
                        <a:t> abastecimiento calle X</a:t>
                      </a:r>
                      <a:endParaRPr lang="es-ES" sz="1200" b="1" dirty="0"/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dirty="0"/>
                        <a:t>Ciclo integral agua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Si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507858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r>
                        <a:rPr lang="es-ES" sz="1200" b="1" dirty="0"/>
                        <a:t>Instalación de columpios en parque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dirty="0"/>
                        <a:t>Parques y jardines 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Si</a:t>
                      </a:r>
                    </a:p>
                    <a:p>
                      <a:pPr algn="ctr"/>
                      <a:endParaRPr lang="es-ES" sz="1200" b="1" dirty="0"/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856995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r>
                        <a:rPr lang="es-ES" sz="1200" b="1" dirty="0"/>
                        <a:t>Adquisición de marcador para polideportivo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dirty="0"/>
                        <a:t>Instalaciones deportivas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Si</a:t>
                      </a:r>
                    </a:p>
                    <a:p>
                      <a:pPr algn="ctr"/>
                      <a:endParaRPr lang="es-ES" sz="1200" b="1" dirty="0"/>
                    </a:p>
                  </a:txBody>
                  <a:tcPr marL="74295" marR="74295" marT="37148" marB="37148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986101"/>
                  </a:ext>
                </a:extLst>
              </a:tr>
              <a:tr h="480411">
                <a:tc>
                  <a:txBody>
                    <a:bodyPr/>
                    <a:lstStyle/>
                    <a:p>
                      <a:r>
                        <a:rPr lang="es-ES" sz="1200" b="1" dirty="0"/>
                        <a:t>Adquisición de parcela incluida en PUAM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200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s-ES" sz="1200" b="1" dirty="0"/>
                        <a:t>PUAM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200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No</a:t>
                      </a:r>
                    </a:p>
                    <a:p>
                      <a:pPr algn="ctr"/>
                      <a:endParaRPr lang="es-ES" sz="1200" b="1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926813160"/>
                  </a:ext>
                </a:extLst>
              </a:tr>
              <a:tr h="450279">
                <a:tc>
                  <a:txBody>
                    <a:bodyPr/>
                    <a:lstStyle/>
                    <a:p>
                      <a:r>
                        <a:rPr lang="es-ES" sz="1200" b="1" dirty="0"/>
                        <a:t>Adquisición parcela NO</a:t>
                      </a:r>
                      <a:r>
                        <a:rPr lang="es-ES" sz="1200" b="1" baseline="0" dirty="0"/>
                        <a:t> incluida en PUAM</a:t>
                      </a:r>
                      <a:endParaRPr lang="es-ES" sz="1200" b="1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s-ES" sz="1200" b="1" dirty="0"/>
                        <a:t>OTROS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75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75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No</a:t>
                      </a:r>
                    </a:p>
                    <a:p>
                      <a:pPr algn="ctr"/>
                      <a:endParaRPr lang="es-ES" sz="1200" b="1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292223629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r>
                        <a:rPr lang="es-ES" sz="1200" b="1" dirty="0"/>
                        <a:t>Instalación de placas fotovoltaicas en casa cultura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s-ES" sz="1200" b="1" dirty="0"/>
                        <a:t>ODS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No</a:t>
                      </a:r>
                    </a:p>
                    <a:p>
                      <a:pPr algn="ctr"/>
                      <a:endParaRPr lang="es-ES" sz="1200" b="1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1670510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r>
                        <a:rPr lang="es-ES" sz="1200" b="1" dirty="0"/>
                        <a:t>Asfaltado de caminos rurales no incluido en PUAM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200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s-ES" sz="1200" b="1" dirty="0"/>
                        <a:t>OTROS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75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150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No</a:t>
                      </a:r>
                    </a:p>
                    <a:p>
                      <a:pPr algn="ctr"/>
                      <a:endParaRPr lang="es-ES" sz="1200" b="1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4276896260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r>
                        <a:rPr lang="es-ES" sz="1200" b="1" dirty="0"/>
                        <a:t>Sustitución de farolas por led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75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s-ES" sz="1200" b="1" dirty="0"/>
                        <a:t>ODS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100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75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/>
                        <a:t>No</a:t>
                      </a:r>
                    </a:p>
                    <a:p>
                      <a:pPr algn="ctr"/>
                      <a:endParaRPr lang="es-ES" sz="1200" b="1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2771408784"/>
                  </a:ext>
                </a:extLst>
              </a:tr>
              <a:tr h="31784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Construcción de carril bici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ODS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671411113"/>
                  </a:ext>
                </a:extLst>
              </a:tr>
              <a:tr h="317844">
                <a:tc>
                  <a:txBody>
                    <a:bodyPr/>
                    <a:lstStyle/>
                    <a:p>
                      <a:r>
                        <a:rPr lang="es-ES" sz="1600" b="1" dirty="0"/>
                        <a:t>Totales 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s-ES" sz="1600" b="1" dirty="0"/>
                        <a:t>1.075 €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endParaRPr lang="es-ES" sz="1600" b="1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endParaRPr lang="es-ES" sz="1600" b="1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/>
                        <a:t>1.000 €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endParaRPr lang="es-ES" sz="1600" b="1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560321958"/>
                  </a:ext>
                </a:extLst>
              </a:tr>
            </a:tbl>
          </a:graphicData>
        </a:graphic>
      </p:graphicFrame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AEBCED37-B7B7-9ECE-24B1-B5A5CF16D052}"/>
              </a:ext>
            </a:extLst>
          </p:cNvPr>
          <p:cNvSpPr/>
          <p:nvPr/>
        </p:nvSpPr>
        <p:spPr>
          <a:xfrm>
            <a:off x="638828" y="323779"/>
            <a:ext cx="7703508" cy="808399"/>
          </a:xfrm>
          <a:prstGeom prst="roundRect">
            <a:avLst>
              <a:gd name="adj" fmla="val 41673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Ejemplo:</a:t>
            </a:r>
          </a:p>
          <a:p>
            <a:pPr algn="ctr"/>
            <a:r>
              <a:rPr lang="es-ES" sz="2000" b="1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Asignación de 1000 € a municipio de más de 1.500 habitantes</a:t>
            </a:r>
            <a:endParaRPr lang="es-ES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458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2938"/>
            <a:ext cx="9906000" cy="55721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20BAD64-4F0D-D1D9-D1CB-100B608E73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436" y="4564316"/>
            <a:ext cx="2851989" cy="665037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AE745D6-3487-AFFD-3DEF-FDA8C270E9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844" y="2912719"/>
            <a:ext cx="1632886" cy="1261171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F28DED68-C7CC-B6AB-0720-39453F1CA6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70"/>
          <a:stretch/>
        </p:blipFill>
        <p:spPr>
          <a:xfrm>
            <a:off x="524204" y="1138012"/>
            <a:ext cx="1261171" cy="2176684"/>
          </a:xfrm>
          <a:prstGeom prst="rect">
            <a:avLst/>
          </a:prstGeom>
        </p:spPr>
      </p:pic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041C67D0-A496-4B86-BF61-263FF9EFD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3055" y="903297"/>
            <a:ext cx="5340150" cy="504785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463"/>
          </a:p>
        </p:txBody>
      </p:sp>
      <p:sp>
        <p:nvSpPr>
          <p:cNvPr id="30" name="Right Triangle 29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68585" y="3353329"/>
            <a:ext cx="2674620" cy="2600325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442" y="1149349"/>
            <a:ext cx="8860356" cy="4556404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23A78C-06B5-AE64-2964-978ED608A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6819" y="1608705"/>
            <a:ext cx="4328409" cy="1334816"/>
          </a:xfrm>
        </p:spPr>
        <p:txBody>
          <a:bodyPr>
            <a:normAutofit/>
          </a:bodyPr>
          <a:lstStyle/>
          <a:p>
            <a:r>
              <a:rPr lang="es-ES" sz="4388" b="1" dirty="0"/>
              <a:t>GRACIAS POR LA ATENCIÓN</a:t>
            </a:r>
            <a:endParaRPr lang="es-ES" sz="4388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04D2E7-117B-A3D3-8CF9-9B3456FDF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6818" y="3150730"/>
            <a:ext cx="4520798" cy="2482319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s-ES" sz="1800" b="1" dirty="0"/>
              <a:t>SERVICIO DE COOPERACIÓN MUNICIPAL</a:t>
            </a:r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r>
              <a:rPr lang="es-ES" sz="1800" dirty="0"/>
              <a:t>Correo para dudas y solicitud de cita: </a:t>
            </a:r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r>
              <a:rPr lang="es-ES" sz="2400" dirty="0">
                <a:hlinkClick r:id="rId5"/>
              </a:rPr>
              <a:t>dubtespi@dival.es</a:t>
            </a:r>
            <a:endParaRPr lang="es-ES" sz="2400" dirty="0"/>
          </a:p>
          <a:p>
            <a:pPr marL="0" indent="0">
              <a:buNone/>
            </a:pPr>
            <a:endParaRPr lang="es-ES" sz="1800" dirty="0"/>
          </a:p>
          <a:p>
            <a:pPr marL="0" indent="0">
              <a:buNone/>
            </a:pPr>
            <a:r>
              <a:rPr lang="es-ES" sz="1800" dirty="0" err="1">
                <a:hlinkClick r:id="rId6"/>
              </a:rPr>
              <a:t>Diputació</a:t>
            </a:r>
            <a:r>
              <a:rPr lang="es-ES" sz="1800" dirty="0">
                <a:hlinkClick r:id="rId6"/>
              </a:rPr>
              <a:t> de Valencia (dival.es)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739101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52462-DFDC-6B3D-5E78-ADCAD8C72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87F2912-F147-B6B6-0383-466E8AE3CE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79DDD2F6-9162-C8E8-E96F-130A423A297B}"/>
              </a:ext>
            </a:extLst>
          </p:cNvPr>
          <p:cNvSpPr/>
          <p:nvPr/>
        </p:nvSpPr>
        <p:spPr>
          <a:xfrm>
            <a:off x="2759017" y="1022918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rgbClr val="00B050"/>
                </a:solidFill>
              </a:rPr>
              <a:t>OBJETO SUBVENCIONABLE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964FF636-E02A-FB2E-D926-C7368A0F28D9}"/>
              </a:ext>
            </a:extLst>
          </p:cNvPr>
          <p:cNvSpPr/>
          <p:nvPr/>
        </p:nvSpPr>
        <p:spPr>
          <a:xfrm>
            <a:off x="337707" y="2831144"/>
            <a:ext cx="4805051" cy="2688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44" b="1" dirty="0">
                <a:solidFill>
                  <a:schemeClr val="tx1"/>
                </a:solidFill>
              </a:rPr>
              <a:t>Mínimo obligatorio</a:t>
            </a:r>
            <a:r>
              <a:rPr lang="es-ES" sz="2275" b="1" dirty="0">
                <a:solidFill>
                  <a:schemeClr val="tx1"/>
                </a:solidFill>
              </a:rPr>
              <a:t>:</a:t>
            </a:r>
          </a:p>
          <a:p>
            <a:endParaRPr lang="es-ES" sz="2275" b="1" dirty="0">
              <a:solidFill>
                <a:schemeClr val="tx1"/>
              </a:solidFill>
            </a:endParaRPr>
          </a:p>
          <a:p>
            <a:r>
              <a:rPr lang="es-ES" sz="2275" b="1" dirty="0">
                <a:solidFill>
                  <a:schemeClr val="tx1"/>
                </a:solidFill>
                <a:sym typeface="Wingdings" panose="05000000000000000000" pitchFamily="2" charset="2"/>
              </a:rPr>
              <a:t>10%  Ciclo Integral del Agua</a:t>
            </a:r>
          </a:p>
          <a:p>
            <a:endParaRPr lang="es-ES" sz="2275" b="1" dirty="0">
              <a:solidFill>
                <a:schemeClr val="tx1"/>
              </a:solidFill>
            </a:endParaRPr>
          </a:p>
          <a:p>
            <a:r>
              <a:rPr lang="es-ES" sz="2275" b="1" dirty="0">
                <a:solidFill>
                  <a:schemeClr val="tx1"/>
                </a:solidFill>
              </a:rPr>
              <a:t>10% </a:t>
            </a:r>
            <a:r>
              <a:rPr lang="es-ES" sz="2275" b="1" dirty="0">
                <a:solidFill>
                  <a:schemeClr val="tx1"/>
                </a:solidFill>
                <a:sym typeface="Wingdings" panose="05000000000000000000" pitchFamily="2" charset="2"/>
              </a:rPr>
              <a:t> Parques y Jardines</a:t>
            </a:r>
          </a:p>
          <a:p>
            <a:endParaRPr lang="es-ES" sz="2275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es-ES" sz="2275" b="1" dirty="0">
                <a:solidFill>
                  <a:schemeClr val="tx1"/>
                </a:solidFill>
                <a:sym typeface="Wingdings" panose="05000000000000000000" pitchFamily="2" charset="2"/>
              </a:rPr>
              <a:t>10%  Instalaciones Deportivas</a:t>
            </a:r>
            <a:endParaRPr lang="es-ES" sz="2275" b="1" dirty="0">
              <a:solidFill>
                <a:schemeClr val="tx1"/>
              </a:solidFill>
            </a:endParaRP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5ADB7590-91F1-96B6-31B0-9D0446642CE9}"/>
              </a:ext>
            </a:extLst>
          </p:cNvPr>
          <p:cNvSpPr/>
          <p:nvPr/>
        </p:nvSpPr>
        <p:spPr>
          <a:xfrm>
            <a:off x="5368949" y="2831144"/>
            <a:ext cx="4428389" cy="268803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44" b="1" dirty="0">
                <a:solidFill>
                  <a:schemeClr val="tx1"/>
                </a:solidFill>
              </a:rPr>
              <a:t>Excepción posible:</a:t>
            </a:r>
          </a:p>
          <a:p>
            <a:endParaRPr lang="es-ES" sz="2844" b="1" dirty="0">
              <a:solidFill>
                <a:schemeClr val="tx1"/>
              </a:solidFill>
            </a:endParaRPr>
          </a:p>
          <a:p>
            <a:pPr marL="278606" indent="-278606" algn="just">
              <a:buFont typeface="Wingdings" panose="05000000000000000000" pitchFamily="2" charset="2"/>
              <a:buChar char="ü"/>
            </a:pPr>
            <a:r>
              <a:rPr lang="es-ES" sz="2275" b="1" dirty="0">
                <a:solidFill>
                  <a:schemeClr val="tx1"/>
                </a:solidFill>
              </a:rPr>
              <a:t>Ayuntamientos &lt; 1.500 hab.</a:t>
            </a:r>
          </a:p>
          <a:p>
            <a:pPr marL="278606" indent="-278606" algn="just">
              <a:buFont typeface="Wingdings" panose="05000000000000000000" pitchFamily="2" charset="2"/>
              <a:buChar char="ü"/>
            </a:pPr>
            <a:endParaRPr lang="es-ES" sz="2275" b="1" dirty="0">
              <a:solidFill>
                <a:schemeClr val="tx1"/>
              </a:solidFill>
            </a:endParaRPr>
          </a:p>
          <a:p>
            <a:pPr marL="278606" indent="-278606" algn="just">
              <a:buFont typeface="Wingdings" panose="05000000000000000000" pitchFamily="2" charset="2"/>
              <a:buChar char="ü"/>
            </a:pPr>
            <a:r>
              <a:rPr lang="es-ES" sz="2275" b="1" dirty="0">
                <a:solidFill>
                  <a:schemeClr val="tx1"/>
                </a:solidFill>
              </a:rPr>
              <a:t>Mancomunidades</a:t>
            </a:r>
          </a:p>
          <a:p>
            <a:pPr marL="278606" indent="-278606" algn="just">
              <a:buFont typeface="Wingdings" panose="05000000000000000000" pitchFamily="2" charset="2"/>
              <a:buChar char="ü"/>
            </a:pPr>
            <a:endParaRPr lang="es-ES" sz="2275" b="1" dirty="0">
              <a:solidFill>
                <a:schemeClr val="tx1"/>
              </a:solidFill>
            </a:endParaRPr>
          </a:p>
          <a:p>
            <a:pPr marL="278606" indent="-278606" algn="just">
              <a:buFont typeface="Wingdings" panose="05000000000000000000" pitchFamily="2" charset="2"/>
              <a:buChar char="ü"/>
            </a:pPr>
            <a:r>
              <a:rPr lang="es-ES" sz="2275" b="1" dirty="0">
                <a:solidFill>
                  <a:schemeClr val="tx1"/>
                </a:solidFill>
              </a:rPr>
              <a:t>Inversión &gt; o = (2020 a 2023)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21A7A02-5469-9D9E-C178-6E81B5D6F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77793"/>
            <a:ext cx="952038" cy="73531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AF469C1-3DB7-335C-5EF5-FCDB5B1116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620634"/>
            <a:ext cx="1726051" cy="40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08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B5283-8698-AC7E-BB18-41F648F26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DA26EE6-CB04-F157-C414-F36025FE63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-18926" y="0"/>
            <a:ext cx="1525110" cy="26006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EA054A7D-CD1F-237C-B49B-C98AFE65F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9852" y="332902"/>
            <a:ext cx="952038" cy="7353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0AC9DBE-CDC7-7954-FFEB-430BEBEB37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620634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00C9C549-8E05-35FA-D517-23BD7445F42F}"/>
              </a:ext>
            </a:extLst>
          </p:cNvPr>
          <p:cNvSpPr/>
          <p:nvPr/>
        </p:nvSpPr>
        <p:spPr>
          <a:xfrm>
            <a:off x="2750684" y="726124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rgbClr val="00B050"/>
                </a:solidFill>
              </a:rPr>
              <a:t>FINANCIACIÓN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35656CBF-959D-3D4D-C9C7-C08EAB336CA4}"/>
              </a:ext>
            </a:extLst>
          </p:cNvPr>
          <p:cNvSpPr/>
          <p:nvPr/>
        </p:nvSpPr>
        <p:spPr>
          <a:xfrm>
            <a:off x="384110" y="1992702"/>
            <a:ext cx="5323963" cy="44912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chemeClr val="tx1"/>
                </a:solidFill>
              </a:rPr>
              <a:t>Máxima:</a:t>
            </a:r>
          </a:p>
          <a:p>
            <a:pPr marL="371475" indent="-3714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275" b="1" dirty="0">
                <a:solidFill>
                  <a:schemeClr val="tx1"/>
                </a:solidFill>
              </a:rPr>
              <a:t>ODS</a:t>
            </a:r>
            <a:r>
              <a:rPr lang="es-ES" sz="2275" b="1" dirty="0">
                <a:solidFill>
                  <a:schemeClr val="tx1"/>
                </a:solidFill>
                <a:sym typeface="Wingdings" panose="05000000000000000000" pitchFamily="2" charset="2"/>
              </a:rPr>
              <a:t> 100%</a:t>
            </a:r>
          </a:p>
          <a:p>
            <a:pPr marL="371475" indent="-3714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275" b="1" dirty="0">
                <a:solidFill>
                  <a:schemeClr val="tx1"/>
                </a:solidFill>
                <a:sym typeface="Wingdings" panose="05000000000000000000" pitchFamily="2" charset="2"/>
              </a:rPr>
              <a:t>Ciclo Integral del Agua 100%</a:t>
            </a:r>
          </a:p>
          <a:p>
            <a:pPr marL="371475" indent="-3714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275" b="1" dirty="0">
                <a:solidFill>
                  <a:schemeClr val="tx1"/>
                </a:solidFill>
                <a:sym typeface="Wingdings" panose="05000000000000000000" pitchFamily="2" charset="2"/>
              </a:rPr>
              <a:t>Instalaciones Deportivas  100%</a:t>
            </a:r>
          </a:p>
          <a:p>
            <a:pPr marL="371475" indent="-3714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275" b="1" dirty="0">
                <a:solidFill>
                  <a:schemeClr val="tx1"/>
                </a:solidFill>
                <a:sym typeface="Wingdings" panose="05000000000000000000" pitchFamily="2" charset="2"/>
              </a:rPr>
              <a:t>Parques y Jardines 100%</a:t>
            </a:r>
          </a:p>
          <a:p>
            <a:pPr marL="371475" indent="-3714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275" b="1" dirty="0">
                <a:solidFill>
                  <a:schemeClr val="tx1"/>
                </a:solidFill>
                <a:sym typeface="Wingdings" panose="05000000000000000000" pitchFamily="2" charset="2"/>
              </a:rPr>
              <a:t>PUAM o Agenda Urbana  100%</a:t>
            </a:r>
          </a:p>
          <a:p>
            <a:pPr marL="371475" indent="-371475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sz="2275" b="1" dirty="0">
                <a:solidFill>
                  <a:schemeClr val="tx1"/>
                </a:solidFill>
                <a:sym typeface="Wingdings" panose="05000000000000000000" pitchFamily="2" charset="2"/>
              </a:rPr>
              <a:t>Resto  75%</a:t>
            </a:r>
            <a:endParaRPr lang="es-ES" sz="2275" b="1" dirty="0">
              <a:solidFill>
                <a:schemeClr val="tx1"/>
              </a:solidFill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7700E296-34CB-7F0C-3785-ED6D3B482C1D}"/>
              </a:ext>
            </a:extLst>
          </p:cNvPr>
          <p:cNvSpPr/>
          <p:nvPr/>
        </p:nvSpPr>
        <p:spPr>
          <a:xfrm>
            <a:off x="5814721" y="1992702"/>
            <a:ext cx="3707169" cy="32652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chemeClr val="tx1"/>
                </a:solidFill>
              </a:rPr>
              <a:t>Financiables:</a:t>
            </a:r>
          </a:p>
          <a:p>
            <a:pPr marL="371475" indent="-371475">
              <a:buFont typeface="Wingdings" panose="05000000000000000000" pitchFamily="2" charset="2"/>
              <a:buChar char="ü"/>
            </a:pPr>
            <a:endParaRPr lang="es-ES" sz="2275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371475" indent="-371475">
              <a:buFont typeface="Wingdings" panose="05000000000000000000" pitchFamily="2" charset="2"/>
              <a:buChar char="ü"/>
            </a:pPr>
            <a:r>
              <a:rPr lang="es-ES" sz="2031" b="1" dirty="0">
                <a:solidFill>
                  <a:schemeClr val="tx1"/>
                </a:solidFill>
                <a:sym typeface="Wingdings" panose="05000000000000000000" pitchFamily="2" charset="2"/>
              </a:rPr>
              <a:t>La obra principal debe ser contratada </a:t>
            </a:r>
            <a:r>
              <a:rPr lang="es-ES" sz="2031" b="1" dirty="0">
                <a:solidFill>
                  <a:srgbClr val="FF0000"/>
                </a:solidFill>
                <a:sym typeface="Wingdings" panose="05000000000000000000" pitchFamily="2" charset="2"/>
              </a:rPr>
              <a:t>DESPUÉS</a:t>
            </a:r>
            <a:r>
              <a:rPr lang="es-ES" sz="2031" b="1" dirty="0">
                <a:solidFill>
                  <a:schemeClr val="tx1"/>
                </a:solidFill>
                <a:sym typeface="Wingdings" panose="05000000000000000000" pitchFamily="2" charset="2"/>
              </a:rPr>
              <a:t> del acuerdo de concesión</a:t>
            </a:r>
            <a:endParaRPr lang="es-ES" sz="2031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620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73E34-428A-557F-0302-4C4783992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379B60A-3766-F4A5-2CA2-EC649339EA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914EEF6-B30A-D256-43D2-45DE27861B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7328" y="277793"/>
            <a:ext cx="952038" cy="73531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AF6233BB-F269-4D58-7CBE-15DF94614C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9988" y="6012008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3C77E130-21E9-FA85-E004-481B24B66367}"/>
              </a:ext>
            </a:extLst>
          </p:cNvPr>
          <p:cNvSpPr/>
          <p:nvPr/>
        </p:nvSpPr>
        <p:spPr>
          <a:xfrm>
            <a:off x="2767110" y="656981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FASES DE SOLICITUD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013E0F86-D24A-05AF-B066-9512E6D4123C}"/>
              </a:ext>
            </a:extLst>
          </p:cNvPr>
          <p:cNvSpPr/>
          <p:nvPr/>
        </p:nvSpPr>
        <p:spPr>
          <a:xfrm>
            <a:off x="1129586" y="2205277"/>
            <a:ext cx="6009306" cy="17581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844" b="1" dirty="0">
              <a:solidFill>
                <a:schemeClr val="tx1"/>
              </a:solidFill>
            </a:endParaRPr>
          </a:p>
          <a:p>
            <a:r>
              <a:rPr lang="es-ES" sz="2438" b="1" dirty="0">
                <a:solidFill>
                  <a:schemeClr val="tx1"/>
                </a:solidFill>
              </a:rPr>
              <a:t>- Presentación documentación técnica:</a:t>
            </a:r>
          </a:p>
          <a:p>
            <a:pPr algn="ctr"/>
            <a:r>
              <a:rPr lang="es-ES" sz="2438" b="1" i="1" dirty="0">
                <a:solidFill>
                  <a:schemeClr val="tx1"/>
                </a:solidFill>
              </a:rPr>
              <a:t>Para la obtención de informe de validación</a:t>
            </a:r>
          </a:p>
          <a:p>
            <a:pPr algn="ctr"/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3971E551-ED0E-FBAE-A60E-65B66553D3B0}"/>
              </a:ext>
            </a:extLst>
          </p:cNvPr>
          <p:cNvSpPr/>
          <p:nvPr/>
        </p:nvSpPr>
        <p:spPr>
          <a:xfrm>
            <a:off x="4149401" y="4369059"/>
            <a:ext cx="5526638" cy="13153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44" b="1" dirty="0">
                <a:solidFill>
                  <a:schemeClr val="tx1"/>
                </a:solidFill>
              </a:rPr>
              <a:t>- </a:t>
            </a:r>
            <a:r>
              <a:rPr lang="es-ES" sz="2438" b="1" dirty="0">
                <a:solidFill>
                  <a:schemeClr val="tx1"/>
                </a:solidFill>
              </a:rPr>
              <a:t>Solicitud de ayuda económica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4" name="Bocadillo: ovalado 3">
            <a:extLst>
              <a:ext uri="{FF2B5EF4-FFF2-40B4-BE49-F238E27FC236}">
                <a16:creationId xmlns:a16="http://schemas.microsoft.com/office/drawing/2014/main" id="{783CEDB8-74DC-B703-19C4-0FE5AD269CB7}"/>
              </a:ext>
            </a:extLst>
          </p:cNvPr>
          <p:cNvSpPr/>
          <p:nvPr/>
        </p:nvSpPr>
        <p:spPr>
          <a:xfrm rot="398021">
            <a:off x="6847751" y="3582911"/>
            <a:ext cx="2729659" cy="112200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Recordatorio: </a:t>
            </a:r>
          </a:p>
          <a:p>
            <a:pPr algn="ctr"/>
            <a:r>
              <a:rPr lang="es-ES" sz="1200" b="1" dirty="0">
                <a:solidFill>
                  <a:srgbClr val="FF0000"/>
                </a:solidFill>
              </a:rPr>
              <a:t>NO</a:t>
            </a:r>
            <a:r>
              <a:rPr lang="es-ES" sz="1200" dirty="0">
                <a:solidFill>
                  <a:srgbClr val="FF0000"/>
                </a:solidFill>
              </a:rPr>
              <a:t> deben estar contratadas antes de la concesión (de la obra principal)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6EDF6E5-7DCD-DC8E-82FB-DC85EBA3439C}"/>
              </a:ext>
            </a:extLst>
          </p:cNvPr>
          <p:cNvSpPr/>
          <p:nvPr/>
        </p:nvSpPr>
        <p:spPr>
          <a:xfrm>
            <a:off x="174366" y="2056817"/>
            <a:ext cx="955221" cy="76948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chemeClr val="tx1"/>
                </a:solidFill>
              </a:rPr>
              <a:t>1ª:</a:t>
            </a:r>
          </a:p>
        </p:txBody>
      </p:sp>
      <p:sp>
        <p:nvSpPr>
          <p:cNvPr id="6" name="Diagrama de flujo: conector 5">
            <a:extLst>
              <a:ext uri="{FF2B5EF4-FFF2-40B4-BE49-F238E27FC236}">
                <a16:creationId xmlns:a16="http://schemas.microsoft.com/office/drawing/2014/main" id="{009BEA15-0AA1-7155-E6E0-B82D76261DCA}"/>
              </a:ext>
            </a:extLst>
          </p:cNvPr>
          <p:cNvSpPr/>
          <p:nvPr/>
        </p:nvSpPr>
        <p:spPr>
          <a:xfrm>
            <a:off x="3179018" y="4158683"/>
            <a:ext cx="955221" cy="76948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chemeClr val="tx1"/>
                </a:solidFill>
              </a:rPr>
              <a:t>2ª: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BDEB1F7-7316-E30A-639E-45B592FA2344}"/>
              </a:ext>
            </a:extLst>
          </p:cNvPr>
          <p:cNvCxnSpPr>
            <a:cxnSpLocks/>
          </p:cNvCxnSpPr>
          <p:nvPr/>
        </p:nvCxnSpPr>
        <p:spPr>
          <a:xfrm flipH="1">
            <a:off x="2751948" y="3963469"/>
            <a:ext cx="15162" cy="1159912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255D01C3-98AF-5C9B-C81B-3802C376E989}"/>
              </a:ext>
            </a:extLst>
          </p:cNvPr>
          <p:cNvCxnSpPr/>
          <p:nvPr/>
        </p:nvCxnSpPr>
        <p:spPr>
          <a:xfrm>
            <a:off x="2767110" y="5123381"/>
            <a:ext cx="129131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887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47E80-1D63-422E-A4B8-1F67DFDA5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C7BA435-15CF-4B71-3264-A31C71076C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5C025514-BED7-43DC-F8FF-404EC6A21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7108" y="350272"/>
            <a:ext cx="952038" cy="7353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412C471-7638-B8CF-A595-DCC142DFCA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903597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3CE37397-5BDE-492F-7C46-3B8AA18E904F}"/>
              </a:ext>
            </a:extLst>
          </p:cNvPr>
          <p:cNvSpPr/>
          <p:nvPr/>
        </p:nvSpPr>
        <p:spPr>
          <a:xfrm>
            <a:off x="2716127" y="747784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DOCUMENTACIÓN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EB881DEC-48E8-8477-14D1-A8420D91A0C2}"/>
              </a:ext>
            </a:extLst>
          </p:cNvPr>
          <p:cNvSpPr/>
          <p:nvPr/>
        </p:nvSpPr>
        <p:spPr>
          <a:xfrm>
            <a:off x="292886" y="1739879"/>
            <a:ext cx="9118533" cy="6636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1ª FASE: PRESENTACIÓN DE DOCUMENTACIÓN TÉCNICA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F94E53CB-4745-E033-DFE2-0D600665D272}"/>
              </a:ext>
            </a:extLst>
          </p:cNvPr>
          <p:cNvSpPr/>
          <p:nvPr/>
        </p:nvSpPr>
        <p:spPr>
          <a:xfrm>
            <a:off x="3439757" y="3872433"/>
            <a:ext cx="2705493" cy="8375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Suministros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C6F68DF7-7C0F-3357-1A93-232DBE608F93}"/>
              </a:ext>
            </a:extLst>
          </p:cNvPr>
          <p:cNvSpPr/>
          <p:nvPr/>
        </p:nvSpPr>
        <p:spPr>
          <a:xfrm>
            <a:off x="6679337" y="3872434"/>
            <a:ext cx="2561017" cy="8375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Adquisición  de inmuebles</a:t>
            </a:r>
          </a:p>
        </p:txBody>
      </p:sp>
      <p:sp>
        <p:nvSpPr>
          <p:cNvPr id="29" name="Rectángulo: esquinas redondeadas 14">
            <a:extLst>
              <a:ext uri="{FF2B5EF4-FFF2-40B4-BE49-F238E27FC236}">
                <a16:creationId xmlns:a16="http://schemas.microsoft.com/office/drawing/2014/main" id="{F94E53CB-4745-E033-DFE2-0D600665D272}"/>
              </a:ext>
            </a:extLst>
          </p:cNvPr>
          <p:cNvSpPr/>
          <p:nvPr/>
        </p:nvSpPr>
        <p:spPr>
          <a:xfrm>
            <a:off x="472333" y="3879298"/>
            <a:ext cx="2479753" cy="8375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Obras</a:t>
            </a:r>
            <a:r>
              <a:rPr lang="es-ES" sz="1544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595CC477-5006-045B-D554-0C525ABD81A2}"/>
              </a:ext>
            </a:extLst>
          </p:cNvPr>
          <p:cNvSpPr/>
          <p:nvPr/>
        </p:nvSpPr>
        <p:spPr>
          <a:xfrm>
            <a:off x="1712210" y="2474461"/>
            <a:ext cx="6156713" cy="11056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MODELO III.A </a:t>
            </a:r>
            <a:r>
              <a:rPr lang="es-ES" sz="2000" dirty="0">
                <a:hlinkClick r:id="rId5"/>
              </a:rPr>
              <a:t>MODELO III.A.pdf (dival.es)</a:t>
            </a:r>
            <a:r>
              <a:rPr lang="es-ES" sz="2000" dirty="0"/>
              <a:t>)</a:t>
            </a:r>
            <a:endParaRPr lang="es-ES" sz="2000" b="1" dirty="0">
              <a:solidFill>
                <a:schemeClr val="tx1"/>
              </a:solidFill>
            </a:endParaRP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+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DOC. TÉCNICA (INSTRUCCIÓN)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14B282FA-C7E7-7107-FCB9-C4D8CB1FCA80}"/>
              </a:ext>
            </a:extLst>
          </p:cNvPr>
          <p:cNvSpPr/>
          <p:nvPr/>
        </p:nvSpPr>
        <p:spPr>
          <a:xfrm>
            <a:off x="1712210" y="5009218"/>
            <a:ext cx="6156713" cy="11056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INFORME VALIDACIÓN TÉCNICA</a:t>
            </a: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F8566D37-3677-B042-D920-91223696D71E}"/>
              </a:ext>
            </a:extLst>
          </p:cNvPr>
          <p:cNvCxnSpPr>
            <a:stCxn id="19" idx="2"/>
            <a:endCxn id="29" idx="0"/>
          </p:cNvCxnSpPr>
          <p:nvPr/>
        </p:nvCxnSpPr>
        <p:spPr>
          <a:xfrm flipH="1">
            <a:off x="1712210" y="3580104"/>
            <a:ext cx="3078357" cy="2991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16B034F4-C9CC-5F97-E240-92B54A546F54}"/>
              </a:ext>
            </a:extLst>
          </p:cNvPr>
          <p:cNvCxnSpPr>
            <a:stCxn id="19" idx="2"/>
          </p:cNvCxnSpPr>
          <p:nvPr/>
        </p:nvCxnSpPr>
        <p:spPr>
          <a:xfrm flipH="1">
            <a:off x="4790566" y="3580104"/>
            <a:ext cx="1" cy="2991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C9D6C969-0E19-5354-0F51-6532EE2E273E}"/>
              </a:ext>
            </a:extLst>
          </p:cNvPr>
          <p:cNvCxnSpPr>
            <a:stCxn id="19" idx="2"/>
            <a:endCxn id="16" idx="0"/>
          </p:cNvCxnSpPr>
          <p:nvPr/>
        </p:nvCxnSpPr>
        <p:spPr>
          <a:xfrm>
            <a:off x="4790567" y="3580104"/>
            <a:ext cx="3169279" cy="2923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7254D8D2-D492-ACFF-385E-C9F0B2256DCE}"/>
              </a:ext>
            </a:extLst>
          </p:cNvPr>
          <p:cNvCxnSpPr>
            <a:cxnSpLocks/>
            <a:stCxn id="29" idx="2"/>
          </p:cNvCxnSpPr>
          <p:nvPr/>
        </p:nvCxnSpPr>
        <p:spPr>
          <a:xfrm>
            <a:off x="1712210" y="4716888"/>
            <a:ext cx="3078356" cy="2611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14E1F2EF-9AEE-C25A-374C-C1E61386DBF7}"/>
              </a:ext>
            </a:extLst>
          </p:cNvPr>
          <p:cNvCxnSpPr>
            <a:cxnSpLocks/>
          </p:cNvCxnSpPr>
          <p:nvPr/>
        </p:nvCxnSpPr>
        <p:spPr>
          <a:xfrm flipH="1">
            <a:off x="4816445" y="4710024"/>
            <a:ext cx="1937" cy="2991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39247D3D-439C-7CB2-1B2B-7A1BF81AF8DD}"/>
              </a:ext>
            </a:extLst>
          </p:cNvPr>
          <p:cNvCxnSpPr>
            <a:cxnSpLocks/>
            <a:stCxn id="16" idx="2"/>
          </p:cNvCxnSpPr>
          <p:nvPr/>
        </p:nvCxnSpPr>
        <p:spPr>
          <a:xfrm flipH="1">
            <a:off x="4846198" y="4710024"/>
            <a:ext cx="3113648" cy="2680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6982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5CA96-764F-9D5A-A32B-DD30251B7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B94B05C2-C543-3935-372A-7DE6D6D15E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2AA0DA5-0100-7262-8381-8426C15AFE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7108" y="350272"/>
            <a:ext cx="952038" cy="7353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C5B8829-389E-4749-C70A-87EC96008C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903597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A9F686BB-20F4-5741-0F3B-0B24002077F8}"/>
              </a:ext>
            </a:extLst>
          </p:cNvPr>
          <p:cNvSpPr/>
          <p:nvPr/>
        </p:nvSpPr>
        <p:spPr>
          <a:xfrm>
            <a:off x="2759259" y="730532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DOCUMENTACIÓN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F72AA28C-821B-960B-57BC-DAAD244604F4}"/>
              </a:ext>
            </a:extLst>
          </p:cNvPr>
          <p:cNvSpPr/>
          <p:nvPr/>
        </p:nvSpPr>
        <p:spPr>
          <a:xfrm>
            <a:off x="370936" y="1739879"/>
            <a:ext cx="9128210" cy="6636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INSTRUCCIÓN TÉCNICA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29" name="Rectángulo: esquinas redondeadas 14">
            <a:extLst>
              <a:ext uri="{FF2B5EF4-FFF2-40B4-BE49-F238E27FC236}">
                <a16:creationId xmlns:a16="http://schemas.microsoft.com/office/drawing/2014/main" id="{C6B4A2A5-9A93-426D-5379-328383EEDC21}"/>
              </a:ext>
            </a:extLst>
          </p:cNvPr>
          <p:cNvSpPr/>
          <p:nvPr/>
        </p:nvSpPr>
        <p:spPr>
          <a:xfrm>
            <a:off x="417198" y="3254982"/>
            <a:ext cx="9128210" cy="26486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b="1" dirty="0">
              <a:solidFill>
                <a:schemeClr val="tx1"/>
              </a:solidFill>
            </a:endParaRP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PROYECTO EN FUNCIÓN DEL IMPORTE DE LA ACTUACIÓN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(simplificada, completa, a ejecutar por la </a:t>
            </a:r>
            <a:r>
              <a:rPr lang="es-ES" sz="2000" b="1" dirty="0" err="1">
                <a:solidFill>
                  <a:schemeClr val="tx1"/>
                </a:solidFill>
              </a:rPr>
              <a:t>admón</a:t>
            </a:r>
            <a:r>
              <a:rPr lang="es-ES" sz="2000" b="1" dirty="0">
                <a:solidFill>
                  <a:schemeClr val="tx1"/>
                </a:solidFill>
              </a:rPr>
              <a:t>…)</a:t>
            </a:r>
          </a:p>
          <a:p>
            <a:pPr algn="ctr"/>
            <a:endParaRPr lang="es-ES" sz="2000" b="1" dirty="0">
              <a:solidFill>
                <a:schemeClr val="tx1"/>
              </a:solidFill>
            </a:endParaRP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+</a:t>
            </a:r>
          </a:p>
          <a:p>
            <a:pPr algn="ctr"/>
            <a:endParaRPr lang="es-ES" sz="2000" b="1" dirty="0">
              <a:solidFill>
                <a:schemeClr val="tx1"/>
              </a:solidFill>
            </a:endParaRP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ANEXO DE MEJORAS A INCLUIR EN LA CONTRATACIÓN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(se incorporan al proyecto y a la subvención)</a:t>
            </a:r>
          </a:p>
          <a:p>
            <a:pPr algn="ctr"/>
            <a:endParaRPr lang="es-ES" sz="1544" b="1" dirty="0">
              <a:solidFill>
                <a:schemeClr val="tx1"/>
              </a:solidFill>
            </a:endParaRP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1C942810-5776-FDCF-933B-12228863CD69}"/>
              </a:ext>
            </a:extLst>
          </p:cNvPr>
          <p:cNvSpPr/>
          <p:nvPr/>
        </p:nvSpPr>
        <p:spPr>
          <a:xfrm>
            <a:off x="2002972" y="2487401"/>
            <a:ext cx="5956662" cy="446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OBRAS</a:t>
            </a:r>
            <a:endParaRPr lang="es-ES" sz="2844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35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B4DA3-382A-2D53-BAA5-B6BE92D19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7D24B3ED-2DF3-4285-8614-868972A9E6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28BD49C-D870-E021-D297-187910F0AD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7108" y="350272"/>
            <a:ext cx="952038" cy="7353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FCE0C86-9121-51F0-6AEF-5EA705EAAC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903597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7C020B41-E759-59C8-54F7-51DAC93F59E4}"/>
              </a:ext>
            </a:extLst>
          </p:cNvPr>
          <p:cNvSpPr/>
          <p:nvPr/>
        </p:nvSpPr>
        <p:spPr>
          <a:xfrm>
            <a:off x="2759259" y="739154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DOCUMENTACIÓN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7746601D-B8A2-404B-C324-68EAF7C48534}"/>
              </a:ext>
            </a:extLst>
          </p:cNvPr>
          <p:cNvSpPr/>
          <p:nvPr/>
        </p:nvSpPr>
        <p:spPr>
          <a:xfrm>
            <a:off x="370936" y="1739879"/>
            <a:ext cx="9128210" cy="6636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INSTRUCCIÓN TÉCNICA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29" name="Rectángulo: esquinas redondeadas 14">
            <a:extLst>
              <a:ext uri="{FF2B5EF4-FFF2-40B4-BE49-F238E27FC236}">
                <a16:creationId xmlns:a16="http://schemas.microsoft.com/office/drawing/2014/main" id="{C4C62819-75EC-C42F-8B8E-7936368B9E82}"/>
              </a:ext>
            </a:extLst>
          </p:cNvPr>
          <p:cNvSpPr/>
          <p:nvPr/>
        </p:nvSpPr>
        <p:spPr>
          <a:xfrm>
            <a:off x="417198" y="3254982"/>
            <a:ext cx="9128210" cy="26486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¡¡¡¡¡Obras completas susceptibles de ser entregadas al uso!!!!</a:t>
            </a:r>
          </a:p>
          <a:p>
            <a:pPr algn="ctr"/>
            <a:endParaRPr lang="es-ES" sz="2000" b="1" dirty="0">
              <a:solidFill>
                <a:schemeClr val="tx1"/>
              </a:solidFill>
            </a:endParaRP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¡¡¡Actuaciones por fases: cada fase se debe poder entregar al uso!!!!</a:t>
            </a:r>
          </a:p>
          <a:p>
            <a:pPr algn="ctr"/>
            <a:endParaRPr lang="es-ES" sz="2000" b="1" dirty="0">
              <a:solidFill>
                <a:schemeClr val="tx1"/>
              </a:solidFill>
            </a:endParaRP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Contenido mínimo en función de importe o tipología</a:t>
            </a:r>
          </a:p>
          <a:p>
            <a:pPr algn="ctr"/>
            <a:endParaRPr lang="es-ES" sz="1544" b="1" dirty="0">
              <a:solidFill>
                <a:schemeClr val="tx1"/>
              </a:solidFill>
            </a:endParaRP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CFBBF836-8B85-4D56-9682-30D2B471D313}"/>
              </a:ext>
            </a:extLst>
          </p:cNvPr>
          <p:cNvSpPr/>
          <p:nvPr/>
        </p:nvSpPr>
        <p:spPr>
          <a:xfrm>
            <a:off x="2002972" y="2487401"/>
            <a:ext cx="5956662" cy="446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OBRAS: PROYECTO</a:t>
            </a:r>
            <a:endParaRPr lang="es-ES" sz="2844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929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37E9E-FE19-02A3-B997-DE68F4224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181FEB1-B627-679D-CF01-763F660504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70"/>
          <a:stretch/>
        </p:blipFill>
        <p:spPr>
          <a:xfrm>
            <a:off x="0" y="0"/>
            <a:ext cx="1525110" cy="26006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182D1D5A-B2CC-2845-AA58-B6DBFD28AA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7108" y="350272"/>
            <a:ext cx="952038" cy="73531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B5F1F03-88B5-0343-F08C-BB9221ADB8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1286" y="5903597"/>
            <a:ext cx="1726051" cy="402487"/>
          </a:xfrm>
          <a:prstGeom prst="rect">
            <a:avLst/>
          </a:prstGeom>
        </p:spPr>
      </p:pic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C9CC7B10-CE75-0F6F-F68D-FF468D191497}"/>
              </a:ext>
            </a:extLst>
          </p:cNvPr>
          <p:cNvSpPr/>
          <p:nvPr/>
        </p:nvSpPr>
        <p:spPr>
          <a:xfrm>
            <a:off x="2742003" y="730534"/>
            <a:ext cx="4404632" cy="4585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44" b="1" dirty="0">
                <a:solidFill>
                  <a:srgbClr val="00B050"/>
                </a:solidFill>
              </a:rPr>
              <a:t>DOCUMENTACIÓN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EAC0A548-C6FE-C77A-4FB2-FBD184041189}"/>
              </a:ext>
            </a:extLst>
          </p:cNvPr>
          <p:cNvSpPr/>
          <p:nvPr/>
        </p:nvSpPr>
        <p:spPr>
          <a:xfrm>
            <a:off x="379562" y="1739879"/>
            <a:ext cx="9128210" cy="6636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INSTRUCCIÓN TÉCNICA</a:t>
            </a:r>
            <a:endParaRPr lang="es-ES" sz="2844" b="1" dirty="0">
              <a:solidFill>
                <a:schemeClr val="tx1"/>
              </a:solidFill>
            </a:endParaRPr>
          </a:p>
        </p:txBody>
      </p:sp>
      <p:sp>
        <p:nvSpPr>
          <p:cNvPr id="29" name="Rectángulo: esquinas redondeadas 14">
            <a:extLst>
              <a:ext uri="{FF2B5EF4-FFF2-40B4-BE49-F238E27FC236}">
                <a16:creationId xmlns:a16="http://schemas.microsoft.com/office/drawing/2014/main" id="{1B2CD324-4231-1833-ADE7-38DA7CFA2CD6}"/>
              </a:ext>
            </a:extLst>
          </p:cNvPr>
          <p:cNvSpPr/>
          <p:nvPr/>
        </p:nvSpPr>
        <p:spPr>
          <a:xfrm>
            <a:off x="477583" y="3254982"/>
            <a:ext cx="9128210" cy="26486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tx1"/>
                </a:solidFill>
              </a:rPr>
              <a:t>Solo si se trata de aumento cantidad obra o incorporación nuevas unidades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ADMISIBLE: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Continuidad física o mismo inmueble 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Misma tipología o trabajos complementarios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NO ADMISIBLE: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Importe adicional o actuación a definir por contratista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Mayores unidades o cantidades sin ubicar </a:t>
            </a:r>
          </a:p>
          <a:p>
            <a:pPr algn="ctr"/>
            <a:r>
              <a:rPr lang="es-ES" sz="2000" b="1" dirty="0">
                <a:solidFill>
                  <a:schemeClr val="tx1"/>
                </a:solidFill>
              </a:rPr>
              <a:t>Actuaciones necesarias para entrega al uso</a:t>
            </a: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A8D12DD5-3158-CA52-0A82-CACF72A2A497}"/>
              </a:ext>
            </a:extLst>
          </p:cNvPr>
          <p:cNvSpPr/>
          <p:nvPr/>
        </p:nvSpPr>
        <p:spPr>
          <a:xfrm>
            <a:off x="2002972" y="2487401"/>
            <a:ext cx="5956662" cy="4460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38" b="1" dirty="0">
                <a:solidFill>
                  <a:schemeClr val="tx1"/>
                </a:solidFill>
              </a:rPr>
              <a:t>OBRAS: ANEXO MEJORAS</a:t>
            </a:r>
            <a:endParaRPr lang="es-ES" sz="2844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4569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</TotalTime>
  <Words>977</Words>
  <Application>Microsoft Office PowerPoint</Application>
  <PresentationFormat>A4 (210 x 297 mm)</PresentationFormat>
  <Paragraphs>254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LA ATENCIÓN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 obert d’inversions  2024-2027</dc:title>
  <dc:creator>ARGÜELLES FOIX - MARIA MERCEDES</dc:creator>
  <cp:lastModifiedBy>IMBERNON DEL TORO - LUCIA</cp:lastModifiedBy>
  <cp:revision>32</cp:revision>
  <cp:lastPrinted>2024-02-15T08:06:10Z</cp:lastPrinted>
  <dcterms:created xsi:type="dcterms:W3CDTF">2024-02-14T08:23:34Z</dcterms:created>
  <dcterms:modified xsi:type="dcterms:W3CDTF">2024-05-10T07:08:15Z</dcterms:modified>
</cp:coreProperties>
</file>